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9" r:id="rId3"/>
    <p:sldId id="271" r:id="rId4"/>
    <p:sldId id="273" r:id="rId5"/>
    <p:sldId id="274" r:id="rId6"/>
    <p:sldId id="272" r:id="rId7"/>
    <p:sldId id="268" r:id="rId8"/>
    <p:sldId id="275" r:id="rId9"/>
    <p:sldId id="276" r:id="rId10"/>
    <p:sldId id="277" r:id="rId11"/>
    <p:sldId id="278" r:id="rId12"/>
    <p:sldId id="263" r:id="rId13"/>
    <p:sldId id="279" r:id="rId14"/>
    <p:sldId id="280" r:id="rId15"/>
    <p:sldId id="281" r:id="rId16"/>
  </p:sldIdLst>
  <p:sldSz cx="9144000" cy="6858000" type="screen4x3"/>
  <p:notesSz cx="6858000" cy="9144000"/>
  <p:defaultTextStyle>
    <a:defPPr>
      <a:defRPr lang="mk-M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aterina.Krsteska.GS\Desktop\Infrigements%20by%20sector%20in%2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title>
      <c:tx>
        <c:rich>
          <a:bodyPr/>
          <a:lstStyle/>
          <a:p>
            <a:pPr>
              <a:defRPr/>
            </a:pPr>
            <a:r>
              <a:rPr lang="en-US"/>
              <a:t>Infrigements by sector in 2017</a:t>
            </a:r>
          </a:p>
        </c:rich>
      </c:tx>
      <c:layou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title>
    <c:view3D>
      <c:rotX val="30"/>
      <c:perspective val="30"/>
    </c:view3D>
    <c:plotArea>
      <c:layout/>
      <c:pie3DChart>
        <c:varyColors val="1"/>
        <c:ser>
          <c:idx val="0"/>
          <c:order val="0"/>
          <c:explosion val="25"/>
          <c:dLbls>
            <c:dLbl>
              <c:idx val="0"/>
              <c:layout>
                <c:manualLayout>
                  <c:x val="4.6984995859474826E-2"/>
                  <c:y val="-4.1068533100029184E-2"/>
                </c:manualLayout>
              </c:layou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txPr>
                <a:bodyPr/>
                <a:lstStyle/>
                <a:p>
                  <a:pPr>
                    <a:defRPr/>
                  </a:pPr>
                  <a:endParaRPr lang="en-US"/>
                </a:p>
              </c:txPr>
              <c:showCatName val="1"/>
              <c:showPercent val="1"/>
            </c:dLbl>
            <c:dLbl>
              <c:idx val="1"/>
              <c:layout>
                <c:manualLayout>
                  <c:x val="-4.1212776210460322E-2"/>
                  <c:y val="0.13186235053951589"/>
                </c:manualLayout>
              </c:layou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txPr>
                <a:bodyPr/>
                <a:lstStyle/>
                <a:p>
                  <a:pPr>
                    <a:defRPr/>
                  </a:pPr>
                  <a:endParaRPr lang="en-US"/>
                </a:p>
              </c:txPr>
              <c:showCatName val="1"/>
              <c:showPercent val="1"/>
            </c:dLbl>
            <c:dLbl>
              <c:idx val="2"/>
              <c:layout>
                <c:manualLayout>
                  <c:x val="-0.11176573516545735"/>
                  <c:y val="-3.5799650043744552E-2"/>
                </c:manualLayout>
              </c:layou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txPr>
                <a:bodyPr/>
                <a:lstStyle/>
                <a:p>
                  <a:pPr>
                    <a:defRPr/>
                  </a:pPr>
                  <a:endParaRPr lang="en-US"/>
                </a:p>
              </c:txPr>
              <c:showCatName val="1"/>
              <c:showPercent val="1"/>
            </c:dLbl>
            <c:dLbl>
              <c:idx val="3"/>
              <c:layout>
                <c:manualLayout>
                  <c:x val="-5.3577928427395814E-3"/>
                  <c:y val="-2.0659084281131538E-3"/>
                </c:manualLayout>
              </c:layou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txPr>
                <a:bodyPr/>
                <a:lstStyle/>
                <a:p>
                  <a:pPr>
                    <a:defRPr/>
                  </a:pPr>
                  <a:endParaRPr lang="en-US"/>
                </a:p>
              </c:txPr>
              <c:showCatName val="1"/>
              <c:showPercent val="1"/>
            </c:dLbl>
            <c:dLbl>
              <c:idx val="4"/>
              <c:layout>
                <c:manualLayout>
                  <c:x val="-2.2883583402342107E-2"/>
                  <c:y val="-5.5493438320210156E-2"/>
                </c:manualLayout>
              </c:layou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txPr>
                <a:bodyPr/>
                <a:lstStyle/>
                <a:p>
                  <a:pPr>
                    <a:defRPr/>
                  </a:pPr>
                  <a:endParaRPr lang="en-US"/>
                </a:p>
              </c:txPr>
              <c:showCatName val="1"/>
              <c:showPercent val="1"/>
            </c:dLbl>
            <c:dLbl>
              <c:idx val="5"/>
              <c:layout>
                <c:manualLayout>
                  <c:x val="-5.3069462573862754E-2"/>
                  <c:y val="-1.082239720034996E-2"/>
                </c:manualLayout>
              </c:layou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txPr>
                <a:bodyPr/>
                <a:lstStyle/>
                <a:p>
                  <a:pPr>
                    <a:defRPr/>
                  </a:pPr>
                  <a:endParaRPr lang="en-US"/>
                </a:p>
              </c:txPr>
              <c:showCatName val="1"/>
              <c:showPercent val="1"/>
            </c:dLbl>
            <c:showCatName val="1"/>
            <c:showPercent val="1"/>
            <c:showLeaderLines val="1"/>
          </c:dLbls>
          <c:cat>
            <c:strRef>
              <c:f>Sheet1!$C$6:$C$11</c:f>
              <c:strCache>
                <c:ptCount val="6"/>
                <c:pt idx="0">
                  <c:v>Waste: 63</c:v>
                </c:pt>
                <c:pt idx="1">
                  <c:v>Water: 81</c:v>
                </c:pt>
                <c:pt idx="2">
                  <c:v>Air: 61</c:v>
                </c:pt>
                <c:pt idx="3">
                  <c:v>Impact: 42</c:v>
                </c:pt>
                <c:pt idx="4">
                  <c:v>Nature: 49</c:v>
                </c:pt>
                <c:pt idx="5">
                  <c:v>Other: 29</c:v>
                </c:pt>
              </c:strCache>
            </c:strRef>
          </c:cat>
          <c:val>
            <c:numRef>
              <c:f>Sheet1!$D$6:$D$11</c:f>
              <c:numCache>
                <c:formatCode>General</c:formatCode>
                <c:ptCount val="6"/>
                <c:pt idx="0">
                  <c:v>63</c:v>
                </c:pt>
                <c:pt idx="1">
                  <c:v>81</c:v>
                </c:pt>
                <c:pt idx="2">
                  <c:v>61</c:v>
                </c:pt>
                <c:pt idx="3">
                  <c:v>42</c:v>
                </c:pt>
                <c:pt idx="4">
                  <c:v>49</c:v>
                </c:pt>
                <c:pt idx="5">
                  <c:v>29</c:v>
                </c:pt>
              </c:numCache>
            </c:numRef>
          </c:val>
        </c:ser>
        <c:dLbls>
          <c:showCatName val="1"/>
          <c:showPercent val="1"/>
        </c:dLbls>
      </c:pie3DChart>
    </c:plotArea>
    <c:plotVisOnly val="1"/>
  </c:chart>
  <c:txPr>
    <a:bodyPr/>
    <a:lstStyle/>
    <a:p>
      <a:pPr>
        <a:defRPr sz="1600">
          <a:latin typeface="Times New Roman" pitchFamily="18" charset="0"/>
          <a:cs typeface="Times New Roman" pitchFamily="18" charset="0"/>
        </a:defRPr>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mk-MK"/>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mk-MK"/>
          </a:p>
        </p:txBody>
      </p:sp>
      <p:sp>
        <p:nvSpPr>
          <p:cNvPr id="4" name="Date Placeholder 3"/>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mk-M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mk-M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5" name="Date Placeholder 4"/>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mk-M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7" name="Date Placeholder 6"/>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8" name="Footer Placeholder 7"/>
          <p:cNvSpPr>
            <a:spLocks noGrp="1"/>
          </p:cNvSpPr>
          <p:nvPr>
            <p:ph type="ftr" sz="quarter" idx="11"/>
          </p:nvPr>
        </p:nvSpPr>
        <p:spPr/>
        <p:txBody>
          <a:bodyPr/>
          <a:lstStyle/>
          <a:p>
            <a:endParaRPr lang="mk-MK"/>
          </a:p>
        </p:txBody>
      </p:sp>
      <p:sp>
        <p:nvSpPr>
          <p:cNvPr id="9" name="Slide Number Placeholder 8"/>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Date Placeholder 2"/>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4" name="Footer Placeholder 3"/>
          <p:cNvSpPr>
            <a:spLocks noGrp="1"/>
          </p:cNvSpPr>
          <p:nvPr>
            <p:ph type="ftr" sz="quarter" idx="11"/>
          </p:nvPr>
        </p:nvSpPr>
        <p:spPr/>
        <p:txBody>
          <a:bodyPr/>
          <a:lstStyle/>
          <a:p>
            <a:endParaRPr lang="mk-MK"/>
          </a:p>
        </p:txBody>
      </p:sp>
      <p:sp>
        <p:nvSpPr>
          <p:cNvPr id="5" name="Slide Number Placeholder 4"/>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3" name="Footer Placeholder 2"/>
          <p:cNvSpPr>
            <a:spLocks noGrp="1"/>
          </p:cNvSpPr>
          <p:nvPr>
            <p:ph type="ftr" sz="quarter" idx="11"/>
          </p:nvPr>
        </p:nvSpPr>
        <p:spPr/>
        <p:txBody>
          <a:bodyPr/>
          <a:lstStyle/>
          <a:p>
            <a:endParaRPr lang="mk-MK"/>
          </a:p>
        </p:txBody>
      </p:sp>
      <p:sp>
        <p:nvSpPr>
          <p:cNvPr id="4" name="Slide Number Placeholder 3"/>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mk-M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mk-M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k-M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C39DF3-6474-4741-9B50-8311F0990019}" type="datetimeFigureOut">
              <a:rPr lang="mk-MK" smtClean="0"/>
              <a:pPr/>
              <a:t>03.11.2018</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D2E6DA68-E0E1-4497-92BD-2D8BA3A8EF3D}" type="slidenum">
              <a:rPr lang="mk-MK" smtClean="0"/>
              <a:pPr/>
              <a:t>‹#›</a:t>
            </a:fld>
            <a:endParaRPr lang="mk-M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mk-MK"/>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39DF3-6474-4741-9B50-8311F0990019}" type="datetimeFigureOut">
              <a:rPr lang="mk-MK" smtClean="0"/>
              <a:pPr/>
              <a:t>03.11.2018</a:t>
            </a:fld>
            <a:endParaRPr lang="mk-M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k-M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6DA68-E0E1-4497-92BD-2D8BA3A8EF3D}" type="slidenum">
              <a:rPr lang="mk-MK" smtClean="0"/>
              <a:pPr/>
              <a:t>‹#›</a:t>
            </a:fld>
            <a:endParaRPr lang="mk-M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mk-M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eur-lex.europa.eu/legal-content/EN/TXT/?qid=1516265440535&amp;uri=COM:2018:28:FIN" TargetMode="External"/><Relationship Id="rId2" Type="http://schemas.openxmlformats.org/officeDocument/2006/relationships/hyperlink" Target="http://ec.europa.eu/environment/action-programme/"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eur-lex.europa.eu/legal-content/EN/TXT/?uri=CELEX:32012L0019" TargetMode="External"/><Relationship Id="rId2" Type="http://schemas.openxmlformats.org/officeDocument/2006/relationships/hyperlink" Target="http://eur-lex.europa.eu/legal-content/EN/TXT/?uri=CELEX:32006R1013" TargetMode="External"/><Relationship Id="rId1" Type="http://schemas.openxmlformats.org/officeDocument/2006/relationships/slideLayout" Target="../slideLayouts/slideLayout1.xml"/><Relationship Id="rId5" Type="http://schemas.openxmlformats.org/officeDocument/2006/relationships/hyperlink" Target="http://eur-lex.europa.eu/legal-content/EN/TXT/?uri=CELEX:32010L0075" TargetMode="External"/><Relationship Id="rId4" Type="http://schemas.openxmlformats.org/officeDocument/2006/relationships/hyperlink" Target="http://eur-lex.europa.eu/legal-content/EN/TXT/PDF/?uri=CELEX:02006L0066-20131230&amp;rid=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85728"/>
            <a:ext cx="7815290" cy="6215106"/>
          </a:xfrm>
        </p:spPr>
        <p:txBody>
          <a:bodyPr>
            <a:normAutofit/>
          </a:bodyPr>
          <a:lstStyle/>
          <a:p>
            <a:r>
              <a:rPr lang="en-US" dirty="0" smtClean="0"/>
              <a:t> Professor </a:t>
            </a:r>
            <a:r>
              <a:rPr lang="en-US" dirty="0" err="1" smtClean="0"/>
              <a:t>Zoran</a:t>
            </a:r>
            <a:r>
              <a:rPr lang="en-US" dirty="0" smtClean="0"/>
              <a:t> </a:t>
            </a:r>
            <a:r>
              <a:rPr lang="en-US" dirty="0" err="1" smtClean="0"/>
              <a:t>Sapuric</a:t>
            </a:r>
            <a:r>
              <a:rPr lang="en-US" dirty="0" smtClean="0"/>
              <a:t>, PhD</a:t>
            </a:r>
            <a:r>
              <a:rPr lang="en-GB" dirty="0" smtClean="0"/>
              <a:t/>
            </a:r>
            <a:br>
              <a:rPr lang="en-GB" dirty="0" smtClean="0"/>
            </a:br>
            <a:r>
              <a:rPr lang="en-US" sz="2000" b="1" i="1" dirty="0" smtClean="0">
                <a:latin typeface="Times New Roman" pitchFamily="18" charset="0"/>
                <a:cs typeface="Times New Roman" pitchFamily="18" charset="0"/>
              </a:rPr>
              <a:t>University American College, Skopje, Macedonia,</a:t>
            </a:r>
            <a:r>
              <a:rPr lang="en-US" sz="2000" b="1" i="1" baseline="30000" dirty="0" smtClean="0">
                <a:latin typeface="Times New Roman" pitchFamily="18" charset="0"/>
                <a:cs typeface="Times New Roman" pitchFamily="18" charset="0"/>
              </a:rPr>
              <a:t> </a:t>
            </a:r>
            <a:r>
              <a:rPr lang="en-GB" sz="2000" b="1" dirty="0" smtClean="0">
                <a:latin typeface="Times New Roman" pitchFamily="18" charset="0"/>
                <a:cs typeface="Times New Roman" pitchFamily="18" charset="0"/>
              </a:rPr>
              <a:t/>
            </a:r>
            <a:br>
              <a:rPr lang="en-GB" sz="2000" b="1" dirty="0" smtClean="0">
                <a:latin typeface="Times New Roman" pitchFamily="18" charset="0"/>
                <a:cs typeface="Times New Roman" pitchFamily="18" charset="0"/>
              </a:rPr>
            </a:br>
            <a:r>
              <a:rPr lang="en-GB" dirty="0" smtClean="0"/>
              <a:t/>
            </a:r>
            <a:br>
              <a:rPr lang="en-GB" dirty="0" smtClean="0"/>
            </a:br>
            <a:r>
              <a:rPr lang="mk-MK" b="1" dirty="0" smtClean="0"/>
              <a:t>ACTIVITIES FOР </a:t>
            </a:r>
            <a:r>
              <a:rPr lang="en-GB" b="1" dirty="0" smtClean="0"/>
              <a:t>ADOPTION</a:t>
            </a:r>
            <a:r>
              <a:rPr lang="mk-MK" b="1" dirty="0" smtClean="0"/>
              <a:t> OF INTEGRATED PRODUCT POLICY IN MACEDONIA: FOCUS ON THE ENVIRONMENT</a:t>
            </a:r>
            <a:r>
              <a:rPr lang="en-GB" dirty="0" smtClean="0"/>
              <a:t/>
            </a:r>
            <a:br>
              <a:rPr lang="en-GB" dirty="0" smtClean="0"/>
            </a:b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285728"/>
            <a:ext cx="8029604" cy="6572272"/>
          </a:xfrm>
        </p:spPr>
        <p:txBody>
          <a:bodyPr>
            <a:normAutofit fontScale="90000"/>
          </a:bodyPr>
          <a:lstStyle/>
          <a:p>
            <a:pPr algn="l"/>
            <a:r>
              <a:rPr lang="mk-MK" sz="2400" b="1" dirty="0" smtClean="0">
                <a:latin typeface="Times New Roman" pitchFamily="18" charset="0"/>
                <a:cs typeface="Times New Roman" pitchFamily="18" charset="0"/>
              </a:rPr>
              <a:t>INTEGRATED PRODUCT POLICY </a:t>
            </a:r>
            <a:r>
              <a:rPr lang="en-US" sz="2400" b="1"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IPP) is closely related with production and consumption and with all phases of products life from designing to end of products life and its waste treatment</a:t>
            </a:r>
            <a:r>
              <a:rPr lang="en-US" dirty="0" smtClean="0"/>
              <a:t>.</a:t>
            </a:r>
            <a:br>
              <a:rPr lang="en-US" dirty="0" smtClean="0"/>
            </a:br>
            <a:r>
              <a:rPr lang="en-US" sz="2800" dirty="0" smtClean="0">
                <a:latin typeface="Times New Roman" pitchFamily="18" charset="0"/>
                <a:cs typeface="Times New Roman" pitchFamily="18" charset="0"/>
              </a:rPr>
              <a:t>Products has to be profitable but also there have to be related with environment and sustainable development.</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Environmentally friendly product means waste reduction or waste minimization, and product reuse and recover and recycling, related with energy efficiency,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Product are competitive and profitable but also related with other sectors.</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Macedonian industry is on the beginning of creating of green jobs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Technological research and development an important part of  industrial development.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Economic growth measuring by many methods such as : GDP, competitiveness, industrial and other business sectors </a:t>
            </a:r>
            <a:r>
              <a:rPr lang="en-US" sz="2800" dirty="0" err="1" smtClean="0">
                <a:latin typeface="Times New Roman" pitchFamily="18" charset="0"/>
                <a:cs typeface="Times New Roman" pitchFamily="18" charset="0"/>
              </a:rPr>
              <a:t>growth,export</a:t>
            </a:r>
            <a:r>
              <a:rPr lang="en-US" sz="2800" dirty="0" smtClean="0">
                <a:latin typeface="Times New Roman" pitchFamily="18" charset="0"/>
                <a:cs typeface="Times New Roman" pitchFamily="18" charset="0"/>
              </a:rPr>
              <a:t>.  </a:t>
            </a:r>
            <a:endParaRPr lang="en-GB"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428604"/>
            <a:ext cx="7815290" cy="6000791"/>
          </a:xfrm>
        </p:spPr>
        <p:txBody>
          <a:bodyPr>
            <a:normAutofit fontScale="90000"/>
          </a:bodyPr>
          <a:lstStyle/>
          <a:p>
            <a:pPr algn="l"/>
            <a:r>
              <a:rPr lang="en-US" sz="2400" dirty="0" smtClean="0">
                <a:latin typeface="Times New Roman" pitchFamily="18" charset="0"/>
                <a:cs typeface="Times New Roman" pitchFamily="18" charset="0"/>
              </a:rPr>
              <a:t>The goals of industrial policy is increasing of productiveness , innovations and involving new technologies.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Eco labeling and product safety for consumptions is and important elements of IPP.</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Main sectors of Macedonian industry : food manufacturing and production, low profitable industry such as textile sector and leather sector. Also other sector such as metal processing, furniture and wood sector.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Foreign investment in the production mainly auto motive industry, are supported with government subsidies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New Government Plan for economic growths stipulates subsidies for besides foreign investors also for domestic investors, and subsidies for investment in a new equipment and new technologies, competiveness, infrastructure creating a new jobs, involving and opening the new markets.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Some figure of the structure of Macedonian industry.</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endParaRPr lang="en-GB"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692696"/>
            <a:ext cx="6800800" cy="4946104"/>
          </a:xfrm>
        </p:spPr>
        <p:txBody>
          <a:bodyPr/>
          <a:lstStyle/>
          <a:p>
            <a:endParaRPr lang="mk-MK" dirty="0"/>
          </a:p>
        </p:txBody>
      </p:sp>
      <p:graphicFrame>
        <p:nvGraphicFramePr>
          <p:cNvPr id="4" name="Chart 3"/>
          <p:cNvGraphicFramePr/>
          <p:nvPr/>
        </p:nvGraphicFramePr>
        <p:xfrm>
          <a:off x="714348" y="571480"/>
          <a:ext cx="7166812" cy="564360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0200" y="67270"/>
            <a:ext cx="6019800" cy="923330"/>
          </a:xfrm>
          <a:prstGeom prst="rect">
            <a:avLst/>
          </a:prstGeom>
          <a:solidFill>
            <a:schemeClr val="accent3">
              <a:lumMod val="20000"/>
              <a:lumOff val="80000"/>
            </a:schemeClr>
          </a:solidFill>
        </p:spPr>
        <p:txBody>
          <a:bodyPr wrap="square" rtlCol="0">
            <a:spAutoFit/>
          </a:bodyPr>
          <a:lstStyle/>
          <a:p>
            <a:pPr algn="ctr"/>
            <a:r>
              <a:rPr lang="en-US" b="1" dirty="0" smtClean="0"/>
              <a:t>RELATION BETWEEN </a:t>
            </a:r>
          </a:p>
          <a:p>
            <a:pPr algn="ctr"/>
            <a:r>
              <a:rPr lang="en-US" b="1" dirty="0" smtClean="0"/>
              <a:t>THE INFRASTRUCTURE FOR SPACIAL INFORMATION (ISI) </a:t>
            </a:r>
          </a:p>
          <a:p>
            <a:pPr algn="ctr"/>
            <a:r>
              <a:rPr lang="en-US" b="1" dirty="0" smtClean="0"/>
              <a:t>AND THE OTHER POLICIES</a:t>
            </a:r>
            <a:endParaRPr lang="en-US" b="1" dirty="0"/>
          </a:p>
        </p:txBody>
      </p:sp>
      <p:sp>
        <p:nvSpPr>
          <p:cNvPr id="5" name="Oval 4"/>
          <p:cNvSpPr/>
          <p:nvPr/>
        </p:nvSpPr>
        <p:spPr>
          <a:xfrm>
            <a:off x="533400" y="1066800"/>
            <a:ext cx="7924800" cy="5638800"/>
          </a:xfrm>
          <a:prstGeom prst="ellipse">
            <a:avLst/>
          </a:prstGeom>
          <a:solidFill>
            <a:srgbClr val="EDF2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286000" y="2590800"/>
            <a:ext cx="4343400" cy="3429000"/>
          </a:xfrm>
          <a:prstGeom prst="ellipse">
            <a:avLst/>
          </a:prstGeom>
          <a:solidFill>
            <a:srgbClr val="B3C9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28600" y="1219200"/>
            <a:ext cx="3048000" cy="523220"/>
          </a:xfrm>
          <a:prstGeom prst="rect">
            <a:avLst/>
          </a:prstGeom>
          <a:solidFill>
            <a:schemeClr val="accent2">
              <a:lumMod val="20000"/>
              <a:lumOff val="80000"/>
            </a:schemeClr>
          </a:solidFill>
        </p:spPr>
        <p:txBody>
          <a:bodyPr wrap="square" rtlCol="0">
            <a:spAutoFit/>
          </a:bodyPr>
          <a:lstStyle/>
          <a:p>
            <a:pPr algn="ctr"/>
            <a:r>
              <a:rPr lang="en-US" sz="1400" b="1" dirty="0" smtClean="0"/>
              <a:t>Lisbon Strategy </a:t>
            </a:r>
          </a:p>
          <a:p>
            <a:pPr algn="ctr"/>
            <a:r>
              <a:rPr lang="en-US" sz="1400" b="1" dirty="0" smtClean="0"/>
              <a:t>Strategy for Sustainable Development</a:t>
            </a:r>
            <a:endParaRPr lang="en-US" sz="1400" b="1" dirty="0"/>
          </a:p>
        </p:txBody>
      </p:sp>
      <p:sp>
        <p:nvSpPr>
          <p:cNvPr id="9" name="TextBox 8"/>
          <p:cNvSpPr txBox="1"/>
          <p:nvPr/>
        </p:nvSpPr>
        <p:spPr>
          <a:xfrm>
            <a:off x="5638800" y="1229380"/>
            <a:ext cx="2971800" cy="738664"/>
          </a:xfrm>
          <a:prstGeom prst="rect">
            <a:avLst/>
          </a:prstGeom>
          <a:solidFill>
            <a:schemeClr val="accent2">
              <a:lumMod val="20000"/>
              <a:lumOff val="80000"/>
            </a:schemeClr>
          </a:solidFill>
        </p:spPr>
        <p:txBody>
          <a:bodyPr wrap="square" rtlCol="0">
            <a:spAutoFit/>
          </a:bodyPr>
          <a:lstStyle/>
          <a:p>
            <a:pPr algn="ctr"/>
            <a:r>
              <a:rPr lang="en-US" sz="1400" b="1" dirty="0" smtClean="0"/>
              <a:t>6 Action Program me for Environment</a:t>
            </a:r>
          </a:p>
          <a:p>
            <a:pPr algn="ctr"/>
            <a:r>
              <a:rPr lang="en-US" sz="1400" b="1" dirty="0" smtClean="0"/>
              <a:t>Thematic strategies</a:t>
            </a:r>
            <a:endParaRPr lang="en-US" sz="1400" b="1" dirty="0"/>
          </a:p>
        </p:txBody>
      </p:sp>
      <p:sp>
        <p:nvSpPr>
          <p:cNvPr id="10" name="TextBox 9"/>
          <p:cNvSpPr txBox="1"/>
          <p:nvPr/>
        </p:nvSpPr>
        <p:spPr>
          <a:xfrm>
            <a:off x="3581400" y="1676400"/>
            <a:ext cx="1752600" cy="738664"/>
          </a:xfrm>
          <a:prstGeom prst="rect">
            <a:avLst/>
          </a:prstGeom>
          <a:solidFill>
            <a:schemeClr val="accent2">
              <a:lumMod val="20000"/>
              <a:lumOff val="80000"/>
            </a:schemeClr>
          </a:solidFill>
        </p:spPr>
        <p:txBody>
          <a:bodyPr wrap="square" rtlCol="0">
            <a:spAutoFit/>
          </a:bodyPr>
          <a:lstStyle/>
          <a:p>
            <a:pPr algn="ctr"/>
            <a:r>
              <a:rPr lang="en-US" sz="1400" b="1" dirty="0" smtClean="0"/>
              <a:t>Spatial Descriptive Information (SDI)</a:t>
            </a:r>
          </a:p>
          <a:p>
            <a:pPr algn="ctr"/>
            <a:r>
              <a:rPr lang="en-US" sz="1400" b="1" u="sng" dirty="0" smtClean="0"/>
              <a:t>Agenda</a:t>
            </a:r>
          </a:p>
        </p:txBody>
      </p:sp>
      <p:cxnSp>
        <p:nvCxnSpPr>
          <p:cNvPr id="15" name="Straight Arrow Connector 14"/>
          <p:cNvCxnSpPr/>
          <p:nvPr/>
        </p:nvCxnSpPr>
        <p:spPr>
          <a:xfrm flipV="1">
            <a:off x="4648200" y="1295400"/>
            <a:ext cx="0" cy="381000"/>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62000" y="3124200"/>
            <a:ext cx="1447800" cy="954107"/>
          </a:xfrm>
          <a:prstGeom prst="rect">
            <a:avLst/>
          </a:prstGeom>
          <a:solidFill>
            <a:schemeClr val="accent2">
              <a:lumMod val="20000"/>
              <a:lumOff val="80000"/>
            </a:schemeClr>
          </a:solidFill>
        </p:spPr>
        <p:txBody>
          <a:bodyPr wrap="square" rtlCol="0">
            <a:spAutoFit/>
          </a:bodyPr>
          <a:lstStyle/>
          <a:p>
            <a:pPr algn="ctr"/>
            <a:endParaRPr lang="en-US" sz="1400" b="1" dirty="0" smtClean="0"/>
          </a:p>
          <a:p>
            <a:pPr algn="ctr"/>
            <a:r>
              <a:rPr lang="en-US" sz="1400" b="1" dirty="0" smtClean="0"/>
              <a:t>Sustainable ways </a:t>
            </a:r>
          </a:p>
          <a:p>
            <a:pPr algn="ctr"/>
            <a:r>
              <a:rPr lang="en-US" sz="1400" b="1" dirty="0" smtClean="0"/>
              <a:t>of production</a:t>
            </a:r>
          </a:p>
          <a:p>
            <a:pPr algn="ctr"/>
            <a:endParaRPr lang="en-US" sz="1400" b="1" dirty="0"/>
          </a:p>
        </p:txBody>
      </p:sp>
      <p:sp>
        <p:nvSpPr>
          <p:cNvPr id="18" name="TextBox 17"/>
          <p:cNvSpPr txBox="1"/>
          <p:nvPr/>
        </p:nvSpPr>
        <p:spPr>
          <a:xfrm>
            <a:off x="6629400" y="3160693"/>
            <a:ext cx="1752600" cy="954107"/>
          </a:xfrm>
          <a:prstGeom prst="rect">
            <a:avLst/>
          </a:prstGeom>
          <a:solidFill>
            <a:schemeClr val="accent2">
              <a:lumMod val="20000"/>
              <a:lumOff val="80000"/>
            </a:schemeClr>
          </a:solidFill>
        </p:spPr>
        <p:txBody>
          <a:bodyPr wrap="square" rtlCol="0">
            <a:spAutoFit/>
          </a:bodyPr>
          <a:lstStyle/>
          <a:p>
            <a:pPr algn="ctr"/>
            <a:endParaRPr lang="en-US" sz="1400" b="1" dirty="0" smtClean="0"/>
          </a:p>
          <a:p>
            <a:pPr algn="ctr"/>
            <a:r>
              <a:rPr lang="en-US" sz="1400" b="1" dirty="0" smtClean="0"/>
              <a:t>Sustainable ways </a:t>
            </a:r>
          </a:p>
          <a:p>
            <a:pPr algn="ctr"/>
            <a:r>
              <a:rPr lang="en-US" sz="1400" b="1" dirty="0" smtClean="0"/>
              <a:t>of consumption</a:t>
            </a:r>
          </a:p>
          <a:p>
            <a:pPr algn="ctr"/>
            <a:endParaRPr lang="en-US" sz="1400" b="1" dirty="0"/>
          </a:p>
        </p:txBody>
      </p:sp>
      <p:sp>
        <p:nvSpPr>
          <p:cNvPr id="19" name="TextBox 18"/>
          <p:cNvSpPr txBox="1"/>
          <p:nvPr/>
        </p:nvSpPr>
        <p:spPr>
          <a:xfrm>
            <a:off x="3429000" y="4343400"/>
            <a:ext cx="1981200" cy="584775"/>
          </a:xfrm>
          <a:prstGeom prst="rect">
            <a:avLst/>
          </a:prstGeom>
          <a:solidFill>
            <a:srgbClr val="B3C9E3"/>
          </a:solidFill>
        </p:spPr>
        <p:txBody>
          <a:bodyPr wrap="square" rtlCol="0">
            <a:spAutoFit/>
          </a:bodyPr>
          <a:lstStyle/>
          <a:p>
            <a:pPr algn="ctr"/>
            <a:r>
              <a:rPr lang="en-US" sz="1600" b="1" dirty="0" smtClean="0">
                <a:solidFill>
                  <a:schemeClr val="tx2">
                    <a:lumMod val="60000"/>
                    <a:lumOff val="40000"/>
                  </a:schemeClr>
                </a:solidFill>
              </a:rPr>
              <a:t>Scope and share </a:t>
            </a:r>
          </a:p>
          <a:p>
            <a:pPr algn="ctr"/>
            <a:r>
              <a:rPr lang="en-US" sz="1600" b="1" dirty="0" smtClean="0">
                <a:solidFill>
                  <a:schemeClr val="tx2">
                    <a:lumMod val="60000"/>
                    <a:lumOff val="40000"/>
                  </a:schemeClr>
                </a:solidFill>
              </a:rPr>
              <a:t>of ISI</a:t>
            </a:r>
            <a:endParaRPr lang="en-US" sz="1600" b="1" dirty="0">
              <a:solidFill>
                <a:schemeClr val="tx2">
                  <a:lumMod val="60000"/>
                  <a:lumOff val="40000"/>
                </a:schemeClr>
              </a:solidFill>
            </a:endParaRPr>
          </a:p>
        </p:txBody>
      </p:sp>
      <p:sp>
        <p:nvSpPr>
          <p:cNvPr id="20" name="TextBox 19"/>
          <p:cNvSpPr txBox="1"/>
          <p:nvPr/>
        </p:nvSpPr>
        <p:spPr>
          <a:xfrm>
            <a:off x="3581400" y="3124200"/>
            <a:ext cx="1752600" cy="954107"/>
          </a:xfrm>
          <a:prstGeom prst="rect">
            <a:avLst/>
          </a:prstGeom>
          <a:solidFill>
            <a:schemeClr val="accent2">
              <a:lumMod val="20000"/>
              <a:lumOff val="80000"/>
            </a:schemeClr>
          </a:solidFill>
        </p:spPr>
        <p:txBody>
          <a:bodyPr wrap="square" rtlCol="0">
            <a:spAutoFit/>
          </a:bodyPr>
          <a:lstStyle/>
          <a:p>
            <a:pPr algn="ctr"/>
            <a:endParaRPr lang="en-US" sz="1400" b="1" dirty="0" smtClean="0"/>
          </a:p>
          <a:p>
            <a:pPr algn="ctr"/>
            <a:r>
              <a:rPr lang="en-US" sz="1400" b="1" dirty="0" smtClean="0"/>
              <a:t>Increasing Product Performance</a:t>
            </a:r>
          </a:p>
          <a:p>
            <a:pPr algn="ctr"/>
            <a:endParaRPr lang="en-US" sz="1400" b="1" dirty="0"/>
          </a:p>
        </p:txBody>
      </p:sp>
      <p:sp>
        <p:nvSpPr>
          <p:cNvPr id="21" name="TextBox 20"/>
          <p:cNvSpPr txBox="1"/>
          <p:nvPr/>
        </p:nvSpPr>
        <p:spPr>
          <a:xfrm>
            <a:off x="762000" y="4953000"/>
            <a:ext cx="1752600" cy="954107"/>
          </a:xfrm>
          <a:prstGeom prst="rect">
            <a:avLst/>
          </a:prstGeom>
          <a:solidFill>
            <a:schemeClr val="accent2">
              <a:lumMod val="20000"/>
              <a:lumOff val="80000"/>
            </a:schemeClr>
          </a:solidFill>
        </p:spPr>
        <p:txBody>
          <a:bodyPr wrap="square" rtlCol="0">
            <a:spAutoFit/>
          </a:bodyPr>
          <a:lstStyle/>
          <a:p>
            <a:r>
              <a:rPr lang="en-US" sz="1400" b="1" dirty="0" smtClean="0"/>
              <a:t>Cleaner production</a:t>
            </a:r>
          </a:p>
          <a:p>
            <a:r>
              <a:rPr lang="en-US" sz="1400" b="1" dirty="0" smtClean="0"/>
              <a:t>EMC</a:t>
            </a:r>
          </a:p>
          <a:p>
            <a:r>
              <a:rPr lang="en-US" sz="1400" b="1" dirty="0" smtClean="0"/>
              <a:t>Resources Efficiency</a:t>
            </a:r>
          </a:p>
          <a:p>
            <a:r>
              <a:rPr lang="en-US" sz="1400" b="1" dirty="0" smtClean="0"/>
              <a:t>CRS</a:t>
            </a:r>
            <a:endParaRPr lang="en-US" sz="1400" b="1" dirty="0"/>
          </a:p>
        </p:txBody>
      </p:sp>
      <p:sp>
        <p:nvSpPr>
          <p:cNvPr id="22" name="TextBox 21"/>
          <p:cNvSpPr txBox="1"/>
          <p:nvPr/>
        </p:nvSpPr>
        <p:spPr>
          <a:xfrm>
            <a:off x="2590800" y="5562600"/>
            <a:ext cx="1143000" cy="307777"/>
          </a:xfrm>
          <a:prstGeom prst="rect">
            <a:avLst/>
          </a:prstGeom>
          <a:solidFill>
            <a:schemeClr val="accent2">
              <a:lumMod val="20000"/>
              <a:lumOff val="80000"/>
            </a:schemeClr>
          </a:solidFill>
        </p:spPr>
        <p:txBody>
          <a:bodyPr wrap="square" rtlCol="0">
            <a:spAutoFit/>
          </a:bodyPr>
          <a:lstStyle/>
          <a:p>
            <a:pPr algn="ctr"/>
            <a:r>
              <a:rPr lang="en-US" sz="1400" b="1" dirty="0" smtClean="0"/>
              <a:t>Eco-design</a:t>
            </a:r>
            <a:endParaRPr lang="en-US" sz="1400" b="1" dirty="0"/>
          </a:p>
        </p:txBody>
      </p:sp>
      <p:sp>
        <p:nvSpPr>
          <p:cNvPr id="23" name="TextBox 22"/>
          <p:cNvSpPr txBox="1"/>
          <p:nvPr/>
        </p:nvSpPr>
        <p:spPr>
          <a:xfrm>
            <a:off x="3962400" y="5334000"/>
            <a:ext cx="1524000" cy="523220"/>
          </a:xfrm>
          <a:prstGeom prst="rect">
            <a:avLst/>
          </a:prstGeom>
          <a:solidFill>
            <a:schemeClr val="accent2">
              <a:lumMod val="20000"/>
              <a:lumOff val="80000"/>
            </a:schemeClr>
          </a:solidFill>
        </p:spPr>
        <p:txBody>
          <a:bodyPr wrap="square" rtlCol="0">
            <a:spAutoFit/>
          </a:bodyPr>
          <a:lstStyle/>
          <a:p>
            <a:pPr algn="ctr"/>
            <a:r>
              <a:rPr lang="en-US" sz="1400" b="1" dirty="0" smtClean="0"/>
              <a:t>Product Standards</a:t>
            </a:r>
            <a:endParaRPr lang="en-US" sz="1400" b="1" dirty="0"/>
          </a:p>
        </p:txBody>
      </p:sp>
      <p:sp>
        <p:nvSpPr>
          <p:cNvPr id="24" name="TextBox 23"/>
          <p:cNvSpPr txBox="1"/>
          <p:nvPr/>
        </p:nvSpPr>
        <p:spPr>
          <a:xfrm>
            <a:off x="5715000" y="4724400"/>
            <a:ext cx="1371600" cy="523220"/>
          </a:xfrm>
          <a:prstGeom prst="rect">
            <a:avLst/>
          </a:prstGeom>
          <a:solidFill>
            <a:schemeClr val="accent2">
              <a:lumMod val="20000"/>
              <a:lumOff val="80000"/>
            </a:schemeClr>
          </a:solidFill>
        </p:spPr>
        <p:txBody>
          <a:bodyPr wrap="square" rtlCol="0">
            <a:spAutoFit/>
          </a:bodyPr>
          <a:lstStyle/>
          <a:p>
            <a:pPr algn="ctr"/>
            <a:r>
              <a:rPr lang="en-US" sz="1400" b="1" dirty="0" smtClean="0"/>
              <a:t>Social and cultural norms</a:t>
            </a:r>
            <a:endParaRPr lang="en-US" sz="1400" b="1" dirty="0"/>
          </a:p>
        </p:txBody>
      </p:sp>
      <p:sp>
        <p:nvSpPr>
          <p:cNvPr id="25" name="TextBox 24"/>
          <p:cNvSpPr txBox="1"/>
          <p:nvPr/>
        </p:nvSpPr>
        <p:spPr>
          <a:xfrm>
            <a:off x="5791200" y="5334000"/>
            <a:ext cx="2362200" cy="523220"/>
          </a:xfrm>
          <a:prstGeom prst="rect">
            <a:avLst/>
          </a:prstGeom>
          <a:solidFill>
            <a:schemeClr val="accent2">
              <a:lumMod val="20000"/>
              <a:lumOff val="80000"/>
            </a:schemeClr>
          </a:solidFill>
        </p:spPr>
        <p:txBody>
          <a:bodyPr wrap="square" rtlCol="0">
            <a:spAutoFit/>
          </a:bodyPr>
          <a:lstStyle/>
          <a:p>
            <a:pPr algn="ctr"/>
            <a:r>
              <a:rPr lang="en-US" sz="1400" b="1" dirty="0" smtClean="0"/>
              <a:t>Infrastructure to enable sustainable option</a:t>
            </a:r>
            <a:endParaRPr lang="en-US" sz="1400" b="1" dirty="0"/>
          </a:p>
        </p:txBody>
      </p:sp>
      <p:cxnSp>
        <p:nvCxnSpPr>
          <p:cNvPr id="36" name="Straight Arrow Connector 35"/>
          <p:cNvCxnSpPr/>
          <p:nvPr/>
        </p:nvCxnSpPr>
        <p:spPr>
          <a:xfrm>
            <a:off x="4495800" y="2362200"/>
            <a:ext cx="0" cy="304800"/>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4495800" y="2514600"/>
            <a:ext cx="0" cy="304800"/>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5105400" y="2438400"/>
            <a:ext cx="1524000" cy="914400"/>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1600200" y="2099846"/>
            <a:ext cx="990600" cy="338554"/>
          </a:xfrm>
          <a:prstGeom prst="rect">
            <a:avLst/>
          </a:prstGeom>
          <a:solidFill>
            <a:srgbClr val="EDF2F9"/>
          </a:solidFill>
          <a:ln>
            <a:noFill/>
          </a:ln>
        </p:spPr>
        <p:txBody>
          <a:bodyPr wrap="square" rtlCol="0">
            <a:spAutoFit/>
          </a:bodyPr>
          <a:lstStyle/>
          <a:p>
            <a:pPr algn="ctr"/>
            <a:r>
              <a:rPr lang="en-US" sz="1600" b="1" dirty="0" smtClean="0">
                <a:solidFill>
                  <a:schemeClr val="tx2">
                    <a:lumMod val="60000"/>
                    <a:lumOff val="40000"/>
                  </a:schemeClr>
                </a:solidFill>
              </a:rPr>
              <a:t>SDI</a:t>
            </a:r>
            <a:endParaRPr lang="en-US" sz="1600" b="1" dirty="0">
              <a:solidFill>
                <a:schemeClr val="tx2">
                  <a:lumMod val="60000"/>
                  <a:lumOff val="40000"/>
                </a:schemeClr>
              </a:solidFill>
            </a:endParaRPr>
          </a:p>
        </p:txBody>
      </p:sp>
      <p:sp>
        <p:nvSpPr>
          <p:cNvPr id="48" name="TextBox 47"/>
          <p:cNvSpPr txBox="1"/>
          <p:nvPr/>
        </p:nvSpPr>
        <p:spPr>
          <a:xfrm>
            <a:off x="2514600" y="5943600"/>
            <a:ext cx="685800" cy="338554"/>
          </a:xfrm>
          <a:prstGeom prst="rect">
            <a:avLst/>
          </a:prstGeom>
          <a:solidFill>
            <a:srgbClr val="EDF2F9"/>
          </a:solidFill>
          <a:ln>
            <a:noFill/>
          </a:ln>
        </p:spPr>
        <p:txBody>
          <a:bodyPr wrap="square" rtlCol="0">
            <a:spAutoFit/>
          </a:bodyPr>
          <a:lstStyle/>
          <a:p>
            <a:pPr algn="ctr"/>
            <a:r>
              <a:rPr lang="en-US" sz="1600" b="1" dirty="0" smtClean="0">
                <a:solidFill>
                  <a:schemeClr val="tx2">
                    <a:lumMod val="60000"/>
                    <a:lumOff val="40000"/>
                  </a:schemeClr>
                </a:solidFill>
              </a:rPr>
              <a:t>SDI</a:t>
            </a:r>
            <a:endParaRPr lang="en-US" sz="1600" b="1" dirty="0">
              <a:solidFill>
                <a:schemeClr val="tx2">
                  <a:lumMod val="60000"/>
                  <a:lumOff val="40000"/>
                </a:schemeClr>
              </a:solidFill>
            </a:endParaRPr>
          </a:p>
        </p:txBody>
      </p:sp>
      <p:sp>
        <p:nvSpPr>
          <p:cNvPr id="49" name="TextBox 48"/>
          <p:cNvSpPr txBox="1"/>
          <p:nvPr/>
        </p:nvSpPr>
        <p:spPr>
          <a:xfrm>
            <a:off x="5943600" y="5867400"/>
            <a:ext cx="685800" cy="338554"/>
          </a:xfrm>
          <a:prstGeom prst="rect">
            <a:avLst/>
          </a:prstGeom>
          <a:solidFill>
            <a:srgbClr val="EDF2F9"/>
          </a:solidFill>
          <a:ln>
            <a:noFill/>
          </a:ln>
        </p:spPr>
        <p:txBody>
          <a:bodyPr wrap="square" rtlCol="0">
            <a:spAutoFit/>
          </a:bodyPr>
          <a:lstStyle/>
          <a:p>
            <a:pPr algn="ctr"/>
            <a:r>
              <a:rPr lang="en-US" sz="1600" b="1" dirty="0" smtClean="0">
                <a:solidFill>
                  <a:schemeClr val="tx2">
                    <a:lumMod val="60000"/>
                    <a:lumOff val="40000"/>
                  </a:schemeClr>
                </a:solidFill>
              </a:rPr>
              <a:t>SDI</a:t>
            </a:r>
            <a:endParaRPr lang="en-US" sz="1600" b="1" dirty="0">
              <a:solidFill>
                <a:schemeClr val="tx2">
                  <a:lumMod val="60000"/>
                  <a:lumOff val="40000"/>
                </a:schemeClr>
              </a:solidFill>
            </a:endParaRPr>
          </a:p>
        </p:txBody>
      </p:sp>
      <p:sp>
        <p:nvSpPr>
          <p:cNvPr id="50" name="TextBox 49"/>
          <p:cNvSpPr txBox="1"/>
          <p:nvPr/>
        </p:nvSpPr>
        <p:spPr>
          <a:xfrm>
            <a:off x="6477000" y="2099846"/>
            <a:ext cx="685800" cy="338554"/>
          </a:xfrm>
          <a:prstGeom prst="rect">
            <a:avLst/>
          </a:prstGeom>
          <a:solidFill>
            <a:srgbClr val="EDF2F9"/>
          </a:solidFill>
          <a:ln>
            <a:noFill/>
          </a:ln>
        </p:spPr>
        <p:txBody>
          <a:bodyPr wrap="square" rtlCol="0">
            <a:spAutoFit/>
          </a:bodyPr>
          <a:lstStyle/>
          <a:p>
            <a:pPr algn="ctr"/>
            <a:r>
              <a:rPr lang="en-US" sz="1600" b="1" dirty="0" smtClean="0">
                <a:solidFill>
                  <a:schemeClr val="tx2">
                    <a:lumMod val="60000"/>
                    <a:lumOff val="40000"/>
                  </a:schemeClr>
                </a:solidFill>
              </a:rPr>
              <a:t>SDI</a:t>
            </a:r>
            <a:endParaRPr lang="en-US" sz="1600" b="1" dirty="0">
              <a:solidFill>
                <a:schemeClr val="tx2">
                  <a:lumMod val="60000"/>
                  <a:lumOff val="40000"/>
                </a:schemeClr>
              </a:solidFill>
            </a:endParaRPr>
          </a:p>
        </p:txBody>
      </p:sp>
      <p:sp>
        <p:nvSpPr>
          <p:cNvPr id="51" name="TextBox 50"/>
          <p:cNvSpPr txBox="1"/>
          <p:nvPr/>
        </p:nvSpPr>
        <p:spPr>
          <a:xfrm>
            <a:off x="1143000" y="2771001"/>
            <a:ext cx="1752600" cy="276999"/>
          </a:xfrm>
          <a:prstGeom prst="rect">
            <a:avLst/>
          </a:prstGeom>
          <a:solidFill>
            <a:srgbClr val="EDF2F9"/>
          </a:solidFill>
          <a:ln>
            <a:noFill/>
          </a:ln>
        </p:spPr>
        <p:txBody>
          <a:bodyPr wrap="square" rtlCol="0">
            <a:spAutoFit/>
          </a:bodyPr>
          <a:lstStyle/>
          <a:p>
            <a:pPr algn="ctr"/>
            <a:r>
              <a:rPr lang="en-US" sz="1200" b="1" dirty="0" smtClean="0">
                <a:solidFill>
                  <a:schemeClr val="tx2">
                    <a:lumMod val="60000"/>
                    <a:lumOff val="40000"/>
                  </a:schemeClr>
                </a:solidFill>
              </a:rPr>
              <a:t>SDI Characteristics</a:t>
            </a:r>
            <a:endParaRPr lang="en-US" sz="1200" b="1" dirty="0">
              <a:solidFill>
                <a:schemeClr val="tx2">
                  <a:lumMod val="60000"/>
                  <a:lumOff val="40000"/>
                </a:schemeClr>
              </a:solidFill>
            </a:endParaRPr>
          </a:p>
        </p:txBody>
      </p:sp>
      <p:cxnSp>
        <p:nvCxnSpPr>
          <p:cNvPr id="52" name="Straight Arrow Connector 51"/>
          <p:cNvCxnSpPr/>
          <p:nvPr/>
        </p:nvCxnSpPr>
        <p:spPr>
          <a:xfrm flipH="1">
            <a:off x="2209800" y="2438400"/>
            <a:ext cx="1600200" cy="838200"/>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990600" y="4343400"/>
            <a:ext cx="1219200" cy="461665"/>
          </a:xfrm>
          <a:prstGeom prst="rect">
            <a:avLst/>
          </a:prstGeom>
          <a:solidFill>
            <a:srgbClr val="EDF2F9"/>
          </a:solidFill>
          <a:ln>
            <a:noFill/>
          </a:ln>
        </p:spPr>
        <p:txBody>
          <a:bodyPr wrap="square" rtlCol="0">
            <a:spAutoFit/>
          </a:bodyPr>
          <a:lstStyle/>
          <a:p>
            <a:pPr algn="ctr"/>
            <a:r>
              <a:rPr lang="en-US" sz="1200" b="1" dirty="0" smtClean="0">
                <a:solidFill>
                  <a:schemeClr val="tx2">
                    <a:lumMod val="60000"/>
                    <a:lumOff val="40000"/>
                  </a:schemeClr>
                </a:solidFill>
              </a:rPr>
              <a:t>SDI Areas of intervention</a:t>
            </a:r>
            <a:endParaRPr lang="en-US" sz="1200" b="1"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85776"/>
            <a:ext cx="7743852" cy="7143776"/>
          </a:xfrm>
        </p:spPr>
        <p:txBody>
          <a:bodyPr>
            <a:noAutofit/>
          </a:bodyPr>
          <a:lstStyle/>
          <a:p>
            <a:pPr algn="l"/>
            <a:r>
              <a:rPr lang="en-GB" sz="2400" smtClean="0">
                <a:latin typeface="Times New Roman" pitchFamily="18" charset="0"/>
                <a:cs typeface="Times New Roman" pitchFamily="18" charset="0"/>
              </a:rPr>
              <a:t>Conclusion</a:t>
            </a:r>
            <a:r>
              <a:rPr lang="en-GB" sz="2200" dirty="0" smtClean="0">
                <a:latin typeface="Times New Roman" pitchFamily="18" charset="0"/>
                <a:cs typeface="Times New Roman" pitchFamily="18" charset="0"/>
              </a:rPr>
              <a:t/>
            </a:r>
            <a:br>
              <a:rPr lang="en-GB" sz="2200" dirty="0" smtClean="0">
                <a:latin typeface="Times New Roman" pitchFamily="18" charset="0"/>
                <a:cs typeface="Times New Roman" pitchFamily="18" charset="0"/>
              </a:rPr>
            </a:br>
            <a:r>
              <a:rPr lang="en-GB" sz="2200" dirty="0" smtClean="0">
                <a:latin typeface="Times New Roman" pitchFamily="18" charset="0"/>
                <a:cs typeface="Times New Roman" pitchFamily="18" charset="0"/>
              </a:rPr>
              <a:t>On the basis of the</a:t>
            </a:r>
            <a:r>
              <a:rPr lang="mk-MK"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mentioned </a:t>
            </a:r>
            <a:r>
              <a:rPr lang="mk-MK"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above</a:t>
            </a:r>
            <a:r>
              <a:rPr lang="mk-MK" sz="2200" dirty="0" smtClean="0">
                <a:latin typeface="Times New Roman" pitchFamily="18" charset="0"/>
                <a:cs typeface="Times New Roman" pitchFamily="18" charset="0"/>
              </a:rPr>
              <a:t> </a:t>
            </a:r>
            <a:r>
              <a:rPr lang="en-GB" sz="2200" dirty="0" smtClean="0">
                <a:latin typeface="Times New Roman" pitchFamily="18" charset="0"/>
                <a:cs typeface="Times New Roman" pitchFamily="18" charset="0"/>
              </a:rPr>
              <a:t> made  it can be concluded that in the Republic of Macedonia the implementation of the SDI is at the initial level, while the transposition is in a more advanced phase. </a:t>
            </a:r>
            <a:br>
              <a:rPr lang="en-GB" sz="2200" dirty="0" smtClean="0">
                <a:latin typeface="Times New Roman" pitchFamily="18" charset="0"/>
                <a:cs typeface="Times New Roman" pitchFamily="18" charset="0"/>
              </a:rPr>
            </a:br>
            <a:r>
              <a:rPr lang="en-GB" sz="2200" dirty="0" smtClean="0">
                <a:latin typeface="Times New Roman" pitchFamily="18" charset="0"/>
                <a:cs typeface="Times New Roman" pitchFamily="18" charset="0"/>
              </a:rPr>
              <a:t>Based on the analysis, it can be seen that certain segments of SDIs have been transposed and implemented in the Republic of Macedonia. But what is missing and what should be the main focus in the future is an integrated approach in which the different segments of policies that regulate different areas will be viewed in an integrated way and complement each other, not as ever in each area separately, </a:t>
            </a:r>
            <a:r>
              <a:rPr lang="en-GB" sz="2200" dirty="0" err="1" smtClean="0">
                <a:latin typeface="Times New Roman" pitchFamily="18" charset="0"/>
                <a:cs typeface="Times New Roman" pitchFamily="18" charset="0"/>
              </a:rPr>
              <a:t>ie</a:t>
            </a:r>
            <a:r>
              <a:rPr lang="en-GB" sz="2200" dirty="0" smtClean="0">
                <a:latin typeface="Times New Roman" pitchFamily="18" charset="0"/>
                <a:cs typeface="Times New Roman" pitchFamily="18" charset="0"/>
              </a:rPr>
              <a:t> the existence of policies for themselves without their connection with the rest.</a:t>
            </a:r>
            <a:br>
              <a:rPr lang="en-GB" sz="2200" dirty="0" smtClean="0">
                <a:latin typeface="Times New Roman" pitchFamily="18" charset="0"/>
                <a:cs typeface="Times New Roman" pitchFamily="18" charset="0"/>
              </a:rPr>
            </a:br>
            <a:r>
              <a:rPr lang="en-GB" sz="2200" dirty="0" smtClean="0">
                <a:latin typeface="Times New Roman" pitchFamily="18" charset="0"/>
                <a:cs typeface="Times New Roman" pitchFamily="18" charset="0"/>
              </a:rPr>
              <a:t>Generally, based on the previously made analysis of the national legislation</a:t>
            </a:r>
            <a:r>
              <a:rPr lang="mk-MK" sz="22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and strategic documents </a:t>
            </a:r>
            <a:r>
              <a:rPr lang="en-GB" sz="2200" dirty="0" smtClean="0">
                <a:latin typeface="Times New Roman" pitchFamily="18" charset="0"/>
                <a:cs typeface="Times New Roman" pitchFamily="18" charset="0"/>
              </a:rPr>
              <a:t>it can be said that in certain parts there is a harmonization of the national legislation with the law of the Union. However, the implementation of the legislation remains the main problem.</a:t>
            </a:r>
            <a:br>
              <a:rPr lang="en-GB" sz="2200" dirty="0" smtClean="0">
                <a:latin typeface="Times New Roman" pitchFamily="18" charset="0"/>
                <a:cs typeface="Times New Roman" pitchFamily="18" charset="0"/>
              </a:rPr>
            </a:br>
            <a:r>
              <a:rPr lang="en-GB" sz="2200" dirty="0" smtClean="0">
                <a:latin typeface="Times New Roman" pitchFamily="18" charset="0"/>
                <a:cs typeface="Times New Roman" pitchFamily="18" charset="0"/>
              </a:rPr>
              <a:t>Hereinafter, this paper outlines the main measures that should be taken in the future to implement the SDI concept.</a:t>
            </a:r>
            <a:endParaRPr lang="en-GB" sz="2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0"/>
            <a:ext cx="8172480" cy="6572272"/>
          </a:xfrm>
        </p:spPr>
        <p:txBody>
          <a:bodyPr>
            <a:normAutofit/>
          </a:bodyPr>
          <a:lstStyle/>
          <a:p>
            <a:pPr algn="l"/>
            <a:r>
              <a:rPr lang="en-US" sz="2800" dirty="0" smtClean="0">
                <a:latin typeface="Times New Roman" pitchFamily="18" charset="0"/>
                <a:cs typeface="Times New Roman" pitchFamily="18" charset="0"/>
              </a:rPr>
              <a:t>For the further and more effective implementation of IPP in the near future there is a need of activities that have to be done from all involved stake holders: central government, local government, business sector, non governmental sector, science and experts for further practical implantation of EU IPP regulations and standards.</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The expectations are that the process of EU integration in the near future will be accelerated and that will have the impacts of further building and development of IPP in Macedonia.</a:t>
            </a:r>
            <a:br>
              <a:rPr lang="en-US" sz="2800"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Thank you for your  attention.</a:t>
            </a:r>
            <a:endParaRPr lang="en-GB" sz="28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14290"/>
            <a:ext cx="7958166" cy="6429419"/>
          </a:xfrm>
        </p:spPr>
        <p:txBody>
          <a:bodyPr>
            <a:normAutofit/>
          </a:bodyPr>
          <a:lstStyle/>
          <a:p>
            <a:pPr algn="l"/>
            <a:r>
              <a:rPr lang="en-US" sz="2000" b="1" dirty="0" smtClean="0">
                <a:latin typeface="Times New Roman" pitchFamily="18" charset="0"/>
                <a:cs typeface="Times New Roman" pitchFamily="18" charset="0"/>
              </a:rPr>
              <a:t>ABSTRACT</a:t>
            </a:r>
            <a:r>
              <a:rPr lang="en-GB" sz="2000" dirty="0" smtClean="0">
                <a:latin typeface="Times New Roman" pitchFamily="18" charset="0"/>
                <a:cs typeface="Times New Roman" pitchFamily="18" charset="0"/>
              </a:rPr>
              <a:t/>
            </a:r>
            <a:br>
              <a:rPr lang="en-GB"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Integrated Product Policy(IPP) is relatively a new policy. This fact </a:t>
            </a:r>
            <a:r>
              <a:rPr lang="en-GB" sz="2000" dirty="0" smtClean="0">
                <a:latin typeface="Times New Roman" pitchFamily="18" charset="0"/>
                <a:cs typeface="Times New Roman" pitchFamily="18" charset="0"/>
              </a:rPr>
              <a:t>provokes a significant interest. </a:t>
            </a:r>
            <a:r>
              <a:rPr lang="en-US" sz="2000" dirty="0" smtClean="0">
                <a:latin typeface="Times New Roman" pitchFamily="18" charset="0"/>
                <a:cs typeface="Times New Roman" pitchFamily="18" charset="0"/>
              </a:rPr>
              <a:t>One of the main points of this policy is to minimize negative environmental effects of products. All products produce less or more environmental degradation in all  phases of products life-cycle,</a:t>
            </a:r>
            <a:r>
              <a:rPr lang="en-GB" sz="2000" dirty="0" smtClean="0">
                <a:latin typeface="Times New Roman" pitchFamily="18" charset="0"/>
                <a:cs typeface="Times New Roman" pitchFamily="18" charset="0"/>
              </a:rPr>
              <a:t> during theirs design, preparation, production, assembling, packaging, transport, distribution,  storing,  </a:t>
            </a:r>
            <a:r>
              <a:rPr lang="en-US" sz="2000" dirty="0" smtClean="0">
                <a:latin typeface="Times New Roman" pitchFamily="18" charset="0"/>
                <a:cs typeface="Times New Roman" pitchFamily="18" charset="0"/>
              </a:rPr>
              <a:t>selling, using, and  waste management. Very often the products life - cycle is  </a:t>
            </a:r>
            <a:r>
              <a:rPr lang="en-GB" sz="2000" dirty="0" smtClean="0">
                <a:latin typeface="Times New Roman" pitchFamily="18" charset="0"/>
                <a:cs typeface="Times New Roman" pitchFamily="18" charset="0"/>
              </a:rPr>
              <a:t>complicated and  long  and  </a:t>
            </a:r>
            <a:r>
              <a:rPr lang="en-US" sz="2000" dirty="0" smtClean="0">
                <a:latin typeface="Times New Roman" pitchFamily="18" charset="0"/>
                <a:cs typeface="Times New Roman" pitchFamily="18" charset="0"/>
              </a:rPr>
              <a:t>produces, involving   </a:t>
            </a:r>
            <a:r>
              <a:rPr lang="en-GB" sz="2000" dirty="0" smtClean="0">
                <a:latin typeface="Times New Roman" pitchFamily="18" charset="0"/>
                <a:cs typeface="Times New Roman" pitchFamily="18" charset="0"/>
              </a:rPr>
              <a:t>the number of participants. European Union, as one of the world leaders in many sectors of environment is dedicated to improve the environment as one of the crucial elements of quality of life of its citizens. It is important to emphases that even for the EU</a:t>
            </a:r>
            <a:r>
              <a:rPr lang="mk-MK" sz="2000"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 IPP is in an early stage. The EU adopts strategic and planning documents and legal regulation that treats this policy, connecting  many  spheres,  besides the others the most important are spheres of economy, particularly industry, consumers and environment. The quantities of products has been growing permanently and this increases  the importance of IPP.</a:t>
            </a:r>
            <a:br>
              <a:rPr lang="en-GB" sz="2000" dirty="0" smtClean="0">
                <a:latin typeface="Times New Roman" pitchFamily="18" charset="0"/>
                <a:cs typeface="Times New Roman" pitchFamily="18" charset="0"/>
              </a:rPr>
            </a:br>
            <a:endParaRPr lang="en-GB"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142852"/>
            <a:ext cx="8101042" cy="6500857"/>
          </a:xfrm>
        </p:spPr>
        <p:txBody>
          <a:bodyPr>
            <a:normAutofit/>
          </a:bodyPr>
          <a:lstStyle/>
          <a:p>
            <a:pPr algn="l"/>
            <a:r>
              <a:rPr lang="en-GB" sz="2000" dirty="0" smtClean="0">
                <a:latin typeface="Times New Roman" pitchFamily="18" charset="0"/>
                <a:cs typeface="Times New Roman" pitchFamily="18" charset="0"/>
              </a:rPr>
              <a:t>The Republic of  Macedonia, as a member with candidate </a:t>
            </a:r>
            <a:r>
              <a:rPr lang="en-GB" sz="2000" dirty="0" err="1" smtClean="0">
                <a:latin typeface="Times New Roman" pitchFamily="18" charset="0"/>
                <a:cs typeface="Times New Roman" pitchFamily="18" charset="0"/>
              </a:rPr>
              <a:t>staus</a:t>
            </a:r>
            <a:r>
              <a:rPr lang="en-GB" sz="2000" dirty="0" smtClean="0">
                <a:latin typeface="Times New Roman" pitchFamily="18" charset="0"/>
                <a:cs typeface="Times New Roman" pitchFamily="18" charset="0"/>
              </a:rPr>
              <a:t> for full membership of the EU since 2005, has the  obligations to transpose and implement the EU strategies, plans and other documents, standards, practices and as </a:t>
            </a:r>
            <a:r>
              <a:rPr lang="en-GB" sz="2000" dirty="0" err="1" smtClean="0">
                <a:latin typeface="Times New Roman" pitchFamily="18" charset="0"/>
                <a:cs typeface="Times New Roman" pitchFamily="18" charset="0"/>
              </a:rPr>
              <a:t>weel</a:t>
            </a:r>
            <a:r>
              <a:rPr lang="en-GB" sz="2000" dirty="0" smtClean="0">
                <a:latin typeface="Times New Roman" pitchFamily="18" charset="0"/>
                <a:cs typeface="Times New Roman" pitchFamily="18" charset="0"/>
              </a:rPr>
              <a:t>, the legal regulations. In the process of transposing Macedonia has some positive results, but the problems appear with its practical implementation. The expecting start  of negotiations between Macedonia and EU in all 35 chapters will guarantee </a:t>
            </a:r>
            <a:r>
              <a:rPr lang="en-US" sz="2000" dirty="0" smtClean="0">
                <a:latin typeface="Times New Roman" pitchFamily="18" charset="0"/>
                <a:cs typeface="Times New Roman" pitchFamily="18" charset="0"/>
              </a:rPr>
              <a:t>the improvement of  existing situations. In the field of IPP Macedonia is in a very early phases. There are adopted some strategies and other documents that partially  consider this policy, but there are only few legal acts and other documents that cover it on an integral manner.  In the future there is a need of stronger activities from all involved stake holders such, as industry and all business sector, central and local government institutions, science, non governmental sector and other stakeholders. The comp</a:t>
            </a:r>
            <a:r>
              <a:rPr lang="en-GB" sz="2000" dirty="0" err="1" smtClean="0">
                <a:latin typeface="Times New Roman" pitchFamily="18" charset="0"/>
                <a:cs typeface="Times New Roman" pitchFamily="18" charset="0"/>
              </a:rPr>
              <a:t>lex</a:t>
            </a:r>
            <a:r>
              <a:rPr lang="en-GB" sz="2000" dirty="0" smtClean="0">
                <a:latin typeface="Times New Roman" pitchFamily="18" charset="0"/>
                <a:cs typeface="Times New Roman" pitchFamily="18" charset="0"/>
              </a:rPr>
              <a:t>  of IPP requires this. </a:t>
            </a:r>
            <a:r>
              <a:rPr lang="en-US" sz="2000" dirty="0" smtClean="0">
                <a:latin typeface="Times New Roman" pitchFamily="18" charset="0"/>
                <a:cs typeface="Times New Roman" pitchFamily="18" charset="0"/>
              </a:rPr>
              <a:t>The main goal of this research is to analyze the situation in the field of  IPP and to compare it with the conditions in the EU. Also the research aims to provokes further researches and to give some recommendations for the further actions.</a:t>
            </a:r>
            <a:r>
              <a:rPr lang="en-US" sz="2000" b="1"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
            </a:r>
            <a:br>
              <a:rPr lang="en-GB" sz="2000" dirty="0" smtClean="0">
                <a:latin typeface="Times New Roman" pitchFamily="18" charset="0"/>
                <a:cs typeface="Times New Roman" pitchFamily="18" charset="0"/>
              </a:rPr>
            </a:br>
            <a:endParaRPr lang="en-GB"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500042"/>
            <a:ext cx="7743852" cy="5929353"/>
          </a:xfrm>
        </p:spPr>
        <p:txBody>
          <a:bodyPr>
            <a:normAutofit fontScale="90000"/>
          </a:bodyPr>
          <a:lstStyle/>
          <a:p>
            <a:pPr algn="l"/>
            <a:r>
              <a:rPr lang="en-US" sz="4000" dirty="0" smtClean="0">
                <a:latin typeface="Times New Roman" pitchFamily="18" charset="0"/>
                <a:cs typeface="Times New Roman" pitchFamily="18" charset="0"/>
              </a:rPr>
              <a:t>Methodology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Within the activities that has made in the preparation, there were analyze the present situation in the regulation of Macedonia and compared with the regulation in the European Union.</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Also there were analyzed strategic and planning documents of  Macedonia.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The current situation in the industrial and other sectors related with the industry. </a:t>
            </a:r>
            <a:endParaRPr lang="en-GB" sz="4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285728"/>
            <a:ext cx="7886728" cy="6072229"/>
          </a:xfrm>
        </p:spPr>
        <p:txBody>
          <a:bodyPr>
            <a:noAutofit/>
          </a:bodyPr>
          <a:lstStyle/>
          <a:p>
            <a:pPr algn="l"/>
            <a:r>
              <a:rPr lang="en-US" sz="2600" dirty="0" smtClean="0">
                <a:latin typeface="Times New Roman" pitchFamily="18" charset="0"/>
                <a:cs typeface="Times New Roman" pitchFamily="18" charset="0"/>
              </a:rPr>
              <a:t>Integrated Product Policy(IPP) is relatively a new policy. This fact </a:t>
            </a:r>
            <a:r>
              <a:rPr lang="en-GB" sz="2600" dirty="0" smtClean="0">
                <a:latin typeface="Times New Roman" pitchFamily="18" charset="0"/>
                <a:cs typeface="Times New Roman" pitchFamily="18" charset="0"/>
              </a:rPr>
              <a:t>provokes a significant interest. </a:t>
            </a:r>
            <a:r>
              <a:rPr lang="en-US" sz="2600" dirty="0" smtClean="0">
                <a:latin typeface="Times New Roman" pitchFamily="18" charset="0"/>
                <a:cs typeface="Times New Roman" pitchFamily="18" charset="0"/>
              </a:rPr>
              <a:t>One of the main points of this policy is to minimize negative environmental effects of products. All products produce less or more environmental degradation in all  phases of products life-cycle,</a:t>
            </a:r>
            <a:r>
              <a:rPr lang="en-GB" sz="2600" dirty="0" smtClean="0">
                <a:latin typeface="Times New Roman" pitchFamily="18" charset="0"/>
                <a:cs typeface="Times New Roman" pitchFamily="18" charset="0"/>
              </a:rPr>
              <a:t> during theirs design, preparation, production, assembling, packaging, transport, distribution,  storing,  </a:t>
            </a:r>
            <a:r>
              <a:rPr lang="en-US" sz="2600" dirty="0" smtClean="0">
                <a:latin typeface="Times New Roman" pitchFamily="18" charset="0"/>
                <a:cs typeface="Times New Roman" pitchFamily="18" charset="0"/>
              </a:rPr>
              <a:t>selling, using, and  waste management. Very often the products life - cycle is  </a:t>
            </a:r>
            <a:r>
              <a:rPr lang="en-GB" sz="2600" dirty="0" smtClean="0">
                <a:latin typeface="Times New Roman" pitchFamily="18" charset="0"/>
                <a:cs typeface="Times New Roman" pitchFamily="18" charset="0"/>
              </a:rPr>
              <a:t>complicated and  long  and  </a:t>
            </a:r>
            <a:r>
              <a:rPr lang="en-US" sz="2600" dirty="0" smtClean="0">
                <a:latin typeface="Times New Roman" pitchFamily="18" charset="0"/>
                <a:cs typeface="Times New Roman" pitchFamily="18" charset="0"/>
              </a:rPr>
              <a:t>produces, involving   </a:t>
            </a:r>
            <a:r>
              <a:rPr lang="en-GB" sz="2600" dirty="0" smtClean="0">
                <a:latin typeface="Times New Roman" pitchFamily="18" charset="0"/>
                <a:cs typeface="Times New Roman" pitchFamily="18" charset="0"/>
              </a:rPr>
              <a:t>the number of participants. European Union, as one of the world leaders in many sectors of environment is dedicated to improve the environment as one of the crucial elements of quality of life of its citizens. It is important to emphases that even for the EU</a:t>
            </a:r>
            <a:r>
              <a:rPr lang="mk-MK" sz="2600" dirty="0" smtClean="0">
                <a:latin typeface="Times New Roman" pitchFamily="18" charset="0"/>
                <a:cs typeface="Times New Roman" pitchFamily="18" charset="0"/>
              </a:rPr>
              <a:t>, </a:t>
            </a:r>
            <a:r>
              <a:rPr lang="en-GB" sz="2600" dirty="0" smtClean="0">
                <a:latin typeface="Times New Roman" pitchFamily="18" charset="0"/>
                <a:cs typeface="Times New Roman" pitchFamily="18" charset="0"/>
              </a:rPr>
              <a:t> IPP is in an early stage.</a:t>
            </a:r>
            <a:endParaRPr lang="en-GB" sz="26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357166"/>
            <a:ext cx="7958166" cy="6500833"/>
          </a:xfrm>
        </p:spPr>
        <p:txBody>
          <a:bodyPr>
            <a:normAutofit/>
          </a:bodyPr>
          <a:lstStyle/>
          <a:p>
            <a:pPr algn="l"/>
            <a:r>
              <a:rPr lang="en-US" sz="2000" dirty="0" smtClean="0">
                <a:latin typeface="Times New Roman" pitchFamily="18" charset="0"/>
                <a:cs typeface="Times New Roman" pitchFamily="18" charset="0"/>
              </a:rPr>
              <a:t>MACEDONIA </a:t>
            </a:r>
            <a:br>
              <a:rPr lang="en-US" sz="2000" dirty="0" smtClean="0">
                <a:latin typeface="Times New Roman" pitchFamily="18" charset="0"/>
                <a:cs typeface="Times New Roman" pitchFamily="18" charset="0"/>
              </a:rPr>
            </a:br>
            <a:r>
              <a:rPr lang="en-US" sz="2000" b="1" dirty="0" smtClean="0">
                <a:latin typeface="Times New Roman" pitchFamily="18" charset="0"/>
                <a:cs typeface="Times New Roman" pitchFamily="18" charset="0"/>
              </a:rPr>
              <a:t>Main Strategic documents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Industrial Strategy of Macedonia 2018-2027</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Sustainable Development Strategy of Macedonia</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Strategy of investments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Strategy of Development of Energy</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Strategy of Energy Efficiency</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Strategy of  Waste </a:t>
            </a:r>
            <a:r>
              <a:rPr lang="en-US" sz="2000" dirty="0" err="1" smtClean="0">
                <a:latin typeface="Times New Roman" pitchFamily="18" charset="0"/>
                <a:cs typeface="Times New Roman" pitchFamily="18" charset="0"/>
              </a:rPr>
              <a:t>managent</a:t>
            </a:r>
            <a:r>
              <a:rPr lang="en-US" sz="2000" dirty="0" smtClean="0">
                <a:latin typeface="Times New Roman" pitchFamily="18" charset="0"/>
                <a:cs typeface="Times New Roman" pitchFamily="18" charset="0"/>
              </a:rPr>
              <a:t>   </a:t>
            </a:r>
            <a:endParaRPr lang="en-GB"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85728"/>
            <a:ext cx="7700962" cy="6000792"/>
          </a:xfrm>
        </p:spPr>
        <p:txBody>
          <a:bodyPr/>
          <a:lstStyle/>
          <a:p>
            <a:endParaRPr lang="en-GB" dirty="0"/>
          </a:p>
        </p:txBody>
      </p:sp>
      <p:graphicFrame>
        <p:nvGraphicFramePr>
          <p:cNvPr id="4" name="Table 3"/>
          <p:cNvGraphicFramePr>
            <a:graphicFrameLocks noGrp="1"/>
          </p:cNvGraphicFramePr>
          <p:nvPr/>
        </p:nvGraphicFramePr>
        <p:xfrm>
          <a:off x="1142976" y="357166"/>
          <a:ext cx="6310314" cy="6047400"/>
        </p:xfrm>
        <a:graphic>
          <a:graphicData uri="http://schemas.openxmlformats.org/drawingml/2006/table">
            <a:tbl>
              <a:tblPr firstRow="1" bandRow="1">
                <a:tableStyleId>{5C22544A-7EE6-4342-B048-85BDC9FD1C3A}</a:tableStyleId>
              </a:tblPr>
              <a:tblGrid>
                <a:gridCol w="3155157"/>
                <a:gridCol w="3155157"/>
              </a:tblGrid>
              <a:tr h="504980">
                <a:tc gridSpan="2">
                  <a:txBody>
                    <a:bodyPr/>
                    <a:lstStyle/>
                    <a:p>
                      <a:r>
                        <a:rPr lang="en-US" sz="2000" dirty="0" smtClean="0">
                          <a:solidFill>
                            <a:schemeClr val="tx1"/>
                          </a:solidFill>
                          <a:latin typeface="Times New Roman" pitchFamily="18" charset="0"/>
                          <a:cs typeface="Times New Roman" pitchFamily="18" charset="0"/>
                        </a:rPr>
                        <a:t>Macedonian regulation</a:t>
                      </a:r>
                      <a:r>
                        <a:rPr lang="en-US" sz="2000" baseline="0" dirty="0" smtClean="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 </a:t>
                      </a:r>
                      <a:endParaRPr lang="en-GB" sz="2000" dirty="0">
                        <a:solidFill>
                          <a:schemeClr val="tx1"/>
                        </a:solidFill>
                        <a:latin typeface="Times New Roman" pitchFamily="18" charset="0"/>
                        <a:cs typeface="Times New Roman" pitchFamily="18" charset="0"/>
                      </a:endParaRPr>
                    </a:p>
                  </a:txBody>
                  <a:tcPr/>
                </a:tc>
                <a:tc hMerge="1">
                  <a:txBody>
                    <a:bodyPr/>
                    <a:lstStyle/>
                    <a:p>
                      <a:endParaRPr lang="en-GB" dirty="0"/>
                    </a:p>
                  </a:txBody>
                  <a:tcPr/>
                </a:tc>
              </a:tr>
              <a:tr h="504980">
                <a:tc>
                  <a:txBody>
                    <a:bodyPr/>
                    <a:lstStyle/>
                    <a:p>
                      <a:r>
                        <a:rPr lang="en-US" sz="2000" dirty="0" smtClean="0"/>
                        <a:t>Law</a:t>
                      </a:r>
                      <a:r>
                        <a:rPr lang="en-US" sz="2000" baseline="0" dirty="0" smtClean="0"/>
                        <a:t> </a:t>
                      </a:r>
                      <a:endParaRPr lang="en-GB" sz="2000" dirty="0"/>
                    </a:p>
                  </a:txBody>
                  <a:tcPr/>
                </a:tc>
                <a:tc>
                  <a:txBody>
                    <a:bodyPr/>
                    <a:lstStyle/>
                    <a:p>
                      <a:r>
                        <a:rPr lang="en-US" sz="2000" dirty="0" smtClean="0"/>
                        <a:t> Number of  Sub law</a:t>
                      </a:r>
                      <a:r>
                        <a:rPr lang="en-US" sz="2000" baseline="0" dirty="0" smtClean="0"/>
                        <a:t> acts</a:t>
                      </a:r>
                      <a:endParaRPr lang="en-GB" sz="2000" dirty="0"/>
                    </a:p>
                  </a:txBody>
                  <a:tcPr/>
                </a:tc>
              </a:tr>
              <a:tr h="504980">
                <a:tc>
                  <a:txBody>
                    <a:bodyPr/>
                    <a:lstStyle/>
                    <a:p>
                      <a:r>
                        <a:rPr lang="en-US" sz="2000" dirty="0" smtClean="0"/>
                        <a:t>Law on Environment </a:t>
                      </a:r>
                      <a:endParaRPr lang="en-GB" sz="2000" dirty="0"/>
                    </a:p>
                  </a:txBody>
                  <a:tcPr/>
                </a:tc>
                <a:tc>
                  <a:txBody>
                    <a:bodyPr/>
                    <a:lstStyle/>
                    <a:p>
                      <a:r>
                        <a:rPr lang="en-US" sz="2000" dirty="0" smtClean="0"/>
                        <a:t>78</a:t>
                      </a:r>
                      <a:endParaRPr lang="en-GB" sz="2000" dirty="0"/>
                    </a:p>
                  </a:txBody>
                  <a:tcPr/>
                </a:tc>
              </a:tr>
              <a:tr h="504980">
                <a:tc>
                  <a:txBody>
                    <a:bodyPr/>
                    <a:lstStyle/>
                    <a:p>
                      <a:r>
                        <a:rPr lang="en-US" sz="2000" dirty="0" smtClean="0"/>
                        <a:t>Law on waste management </a:t>
                      </a:r>
                      <a:endParaRPr lang="en-GB" sz="2000" dirty="0"/>
                    </a:p>
                  </a:txBody>
                  <a:tcPr/>
                </a:tc>
                <a:tc>
                  <a:txBody>
                    <a:bodyPr/>
                    <a:lstStyle/>
                    <a:p>
                      <a:r>
                        <a:rPr lang="en-US" sz="2000" dirty="0" smtClean="0"/>
                        <a:t>25</a:t>
                      </a:r>
                      <a:endParaRPr lang="en-GB" sz="2000" dirty="0"/>
                    </a:p>
                  </a:txBody>
                  <a:tcPr/>
                </a:tc>
              </a:tr>
              <a:tr h="657019">
                <a:tc>
                  <a:txBody>
                    <a:bodyPr/>
                    <a:lstStyle/>
                    <a:p>
                      <a:r>
                        <a:rPr lang="en-US" sz="2000" dirty="0" smtClean="0"/>
                        <a:t>Law on packaging</a:t>
                      </a:r>
                      <a:r>
                        <a:rPr lang="en-US" sz="2000" baseline="0" dirty="0" smtClean="0"/>
                        <a:t> and packaging waste </a:t>
                      </a:r>
                      <a:endParaRPr lang="en-GB" sz="2000" dirty="0"/>
                    </a:p>
                  </a:txBody>
                  <a:tcPr/>
                </a:tc>
                <a:tc>
                  <a:txBody>
                    <a:bodyPr/>
                    <a:lstStyle/>
                    <a:p>
                      <a:r>
                        <a:rPr lang="en-US" sz="2000" dirty="0" smtClean="0"/>
                        <a:t>17</a:t>
                      </a:r>
                      <a:endParaRPr lang="en-GB" sz="2000" dirty="0"/>
                    </a:p>
                  </a:txBody>
                  <a:tcPr/>
                </a:tc>
              </a:tr>
              <a:tr h="504980">
                <a:tc>
                  <a:txBody>
                    <a:bodyPr/>
                    <a:lstStyle/>
                    <a:p>
                      <a:r>
                        <a:rPr lang="en-US" sz="2000" dirty="0" smtClean="0"/>
                        <a:t>Law on ambient air quality </a:t>
                      </a:r>
                      <a:endParaRPr lang="en-GB" sz="2000" dirty="0"/>
                    </a:p>
                  </a:txBody>
                  <a:tcPr/>
                </a:tc>
                <a:tc>
                  <a:txBody>
                    <a:bodyPr/>
                    <a:lstStyle/>
                    <a:p>
                      <a:r>
                        <a:rPr lang="en-US" sz="2000" dirty="0" smtClean="0"/>
                        <a:t>26</a:t>
                      </a:r>
                      <a:endParaRPr lang="en-GB" sz="2000" dirty="0"/>
                    </a:p>
                  </a:txBody>
                  <a:tcPr/>
                </a:tc>
              </a:tr>
              <a:tr h="1228340">
                <a:tc>
                  <a:txBody>
                    <a:bodyPr/>
                    <a:lstStyle/>
                    <a:p>
                      <a:r>
                        <a:rPr lang="en-US" sz="2000" dirty="0" smtClean="0"/>
                        <a:t>Law on batteries and accumulators and waste from batteries</a:t>
                      </a:r>
                      <a:r>
                        <a:rPr lang="en-US" sz="2000" baseline="0" dirty="0" smtClean="0"/>
                        <a:t> and accumulators </a:t>
                      </a:r>
                      <a:endParaRPr lang="en-GB" sz="2000" dirty="0"/>
                    </a:p>
                  </a:txBody>
                  <a:tcPr/>
                </a:tc>
                <a:tc>
                  <a:txBody>
                    <a:bodyPr/>
                    <a:lstStyle/>
                    <a:p>
                      <a:r>
                        <a:rPr lang="en-US" sz="2000" dirty="0" smtClean="0"/>
                        <a:t>14</a:t>
                      </a:r>
                      <a:endParaRPr lang="en-GB" sz="2000" dirty="0"/>
                    </a:p>
                  </a:txBody>
                  <a:tcPr/>
                </a:tc>
              </a:tr>
              <a:tr h="942679">
                <a:tc>
                  <a:txBody>
                    <a:bodyPr/>
                    <a:lstStyle/>
                    <a:p>
                      <a:r>
                        <a:rPr lang="en-US" sz="2000" dirty="0" smtClean="0"/>
                        <a:t>Law on electrical and electronic equipment t  management </a:t>
                      </a:r>
                      <a:endParaRPr lang="en-GB" sz="2000" dirty="0"/>
                    </a:p>
                  </a:txBody>
                  <a:tcPr/>
                </a:tc>
                <a:tc>
                  <a:txBody>
                    <a:bodyPr/>
                    <a:lstStyle/>
                    <a:p>
                      <a:r>
                        <a:rPr lang="en-US" sz="2000" dirty="0" smtClean="0"/>
                        <a:t>9</a:t>
                      </a:r>
                      <a:endParaRPr lang="en-GB" sz="2000" dirty="0"/>
                    </a:p>
                  </a:txBody>
                  <a:tcPr/>
                </a:tc>
              </a:tr>
              <a:tr h="504980">
                <a:tc>
                  <a:txBody>
                    <a:bodyPr/>
                    <a:lstStyle/>
                    <a:p>
                      <a:endParaRPr lang="en-GB" sz="2000" dirty="0"/>
                    </a:p>
                  </a:txBody>
                  <a:tcPr/>
                </a:tc>
                <a:tc>
                  <a:txBody>
                    <a:bodyPr/>
                    <a:lstStyle/>
                    <a:p>
                      <a:endParaRPr lang="en-GB" sz="2000"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85728"/>
            <a:ext cx="8172480" cy="6286543"/>
          </a:xfrm>
        </p:spPr>
        <p:txBody>
          <a:bodyPr>
            <a:normAutofit/>
          </a:bodyPr>
          <a:lstStyle/>
          <a:p>
            <a:pPr algn="l"/>
            <a:r>
              <a:rPr lang="en-US" sz="2400" b="1" smtClean="0">
                <a:latin typeface="Times New Roman" pitchFamily="18" charset="0"/>
                <a:cs typeface="Times New Roman" pitchFamily="18" charset="0"/>
              </a:rPr>
              <a:t>European Union Strategies and Planning Documents </a:t>
            </a:r>
            <a:br>
              <a:rPr lang="en-US" sz="2400" b="1" smtClean="0">
                <a:latin typeface="Times New Roman" pitchFamily="18" charset="0"/>
                <a:cs typeface="Times New Roman" pitchFamily="18" charset="0"/>
              </a:rPr>
            </a:br>
            <a:r>
              <a:rPr lang="mk-MK" sz="2400" smtClean="0"/>
              <a:t> </a:t>
            </a:r>
            <a:r>
              <a:rPr lang="mk-MK" sz="2400" smtClean="0">
                <a:solidFill>
                  <a:schemeClr val="accent3"/>
                </a:solidFill>
                <a:hlinkClick r:id="rId2"/>
              </a:rPr>
              <a:t>7th Environment Action Programme</a:t>
            </a:r>
            <a:r>
              <a:rPr lang="en-US" sz="2400" smtClean="0"/>
              <a:t/>
            </a:r>
            <a:br>
              <a:rPr lang="en-US" sz="2400" smtClean="0"/>
            </a:br>
            <a:r>
              <a:rPr lang="en-US" sz="2400" smtClean="0"/>
              <a:t>Single Market Strategy</a:t>
            </a:r>
            <a:br>
              <a:rPr lang="en-US" sz="2400" smtClean="0"/>
            </a:br>
            <a:r>
              <a:rPr lang="en-US" sz="2400" smtClean="0"/>
              <a:t>Digital Market Strategy </a:t>
            </a:r>
            <a:br>
              <a:rPr lang="en-US" sz="2400" smtClean="0"/>
            </a:br>
            <a:r>
              <a:rPr lang="en-GB" sz="2400" b="1" smtClean="0"/>
              <a:t>Thematic Strategy on the prevention and recycling of waste</a:t>
            </a:r>
            <a:br>
              <a:rPr lang="en-GB" sz="2400" b="1" smtClean="0"/>
            </a:br>
            <a:r>
              <a:rPr lang="en-GB" sz="2400" b="1" u="sng" smtClean="0">
                <a:hlinkClick r:id="rId3"/>
              </a:rPr>
              <a:t>European Strategy for Plastics in a Circular Economy</a:t>
            </a:r>
            <a:r>
              <a:rPr lang="en-GB" sz="2400" smtClean="0"/>
              <a:t> </a:t>
            </a:r>
            <a:endParaRPr lang="en-GB" sz="2400" b="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14290"/>
            <a:ext cx="7958166" cy="6500858"/>
          </a:xfrm>
        </p:spPr>
        <p:txBody>
          <a:bodyPr>
            <a:normAutofit/>
          </a:bodyPr>
          <a:lstStyle/>
          <a:p>
            <a:pPr algn="l"/>
            <a:r>
              <a:rPr lang="en-US" sz="1800" dirty="0" smtClean="0"/>
              <a:t>	</a:t>
            </a:r>
            <a:r>
              <a:rPr lang="en-US" sz="1800" dirty="0" smtClean="0">
                <a:latin typeface="Times New Roman" pitchFamily="18" charset="0"/>
                <a:cs typeface="Times New Roman" pitchFamily="18" charset="0"/>
              </a:rPr>
              <a:t>EU LEGAL FRAME</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mk-MK" sz="1800" dirty="0" smtClean="0">
                <a:latin typeface="Times New Roman" pitchFamily="18" charset="0"/>
                <a:cs typeface="Times New Roman" pitchFamily="18" charset="0"/>
              </a:rPr>
              <a:t>WASTE FRAMEWORK DIRECTIVE, </a:t>
            </a: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PACKAGING AND PACKAGING WASTE DIRECTIVE </a:t>
            </a:r>
            <a:br>
              <a:rPr lang="en-US" sz="1800" dirty="0" smtClean="0">
                <a:latin typeface="Times New Roman" pitchFamily="18" charset="0"/>
                <a:cs typeface="Times New Roman" pitchFamily="18" charset="0"/>
              </a:rPr>
            </a:br>
            <a:r>
              <a:rPr lang="mk-MK" sz="1800" u="sng" dirty="0" smtClean="0">
                <a:latin typeface="Times New Roman" pitchFamily="18" charset="0"/>
                <a:cs typeface="Times New Roman" pitchFamily="18" charset="0"/>
                <a:hlinkClick r:id="rId2"/>
              </a:rPr>
              <a:t>REGULATION (EC) NO 1013/2006 OF THE EUROPEAN PARLIAMENT AND OF THE COUNCIL</a:t>
            </a:r>
            <a:r>
              <a:rPr lang="mk-MK" sz="1800" dirty="0" smtClean="0">
                <a:latin typeface="Times New Roman" pitchFamily="18" charset="0"/>
                <a:cs typeface="Times New Roman" pitchFamily="18" charset="0"/>
              </a:rPr>
              <a:t> OF 14 JUNE 2006 ON SHIPMENTS OF WASTE. </a:t>
            </a: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mk-MK" sz="1800" u="sng" dirty="0" smtClean="0">
                <a:latin typeface="Times New Roman" pitchFamily="18" charset="0"/>
                <a:cs typeface="Times New Roman" pitchFamily="18" charset="0"/>
                <a:hlinkClick r:id="rId3"/>
              </a:rPr>
              <a:t>DIRECTIVE 2012/19/EU</a:t>
            </a:r>
            <a:r>
              <a:rPr lang="mk-MK" sz="1800" dirty="0" smtClean="0">
                <a:latin typeface="Times New Roman" pitchFamily="18" charset="0"/>
                <a:cs typeface="Times New Roman" pitchFamily="18" charset="0"/>
              </a:rPr>
              <a:t> OF THE EUROPEAN PARLIAMENT AND OF THE COUNCIL OF 4 JULY 2012 ON WASTE ELECTRICAL AND ELECTRONIC EQUIPMENT (WEEE).</a:t>
            </a:r>
            <a:r>
              <a:rPr lang="en-GB" sz="1800" dirty="0" smtClean="0">
                <a:latin typeface="Times New Roman" pitchFamily="18" charset="0"/>
                <a:cs typeface="Times New Roman" pitchFamily="18" charset="0"/>
              </a:rPr>
              <a:t/>
            </a:r>
            <a:br>
              <a:rPr lang="en-GB" sz="1800" dirty="0" smtClean="0">
                <a:latin typeface="Times New Roman" pitchFamily="18" charset="0"/>
                <a:cs typeface="Times New Roman" pitchFamily="18" charset="0"/>
              </a:rPr>
            </a:br>
            <a:r>
              <a:rPr lang="mk-MK" sz="1800" dirty="0" smtClean="0">
                <a:latin typeface="Times New Roman" pitchFamily="18" charset="0"/>
                <a:cs typeface="Times New Roman" pitchFamily="18" charset="0"/>
              </a:rPr>
              <a:t>DIRECTIVE 2010/75/EU ON INDUSTRIAL EMISSIONS (INTEGRATED POLLUTION PREVENTION AND CONTROL)</a:t>
            </a: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DIRECTIVES DIRECTIVE 2011/83/EU OF THE EUROPEAN PARLIAMENT AND OF THE COUNCIL OF 25 OCTOBER 2011 ON CONSUMER RIGHTS,</a:t>
            </a:r>
            <a:br>
              <a:rPr lang="en-US" sz="1800" dirty="0" smtClean="0">
                <a:latin typeface="Times New Roman" pitchFamily="18" charset="0"/>
                <a:cs typeface="Times New Roman" pitchFamily="18" charset="0"/>
              </a:rPr>
            </a:br>
            <a:r>
              <a:rPr lang="mk-MK" sz="1800" u="sng" dirty="0" smtClean="0">
                <a:latin typeface="Times New Roman" pitchFamily="18" charset="0"/>
                <a:cs typeface="Times New Roman" pitchFamily="18" charset="0"/>
                <a:hlinkClick r:id="rId4"/>
              </a:rPr>
              <a:t>DIRECTIVE 2006/66/EC</a:t>
            </a:r>
            <a:r>
              <a:rPr lang="mk-MK" sz="1800" dirty="0" smtClean="0">
                <a:latin typeface="Times New Roman" pitchFamily="18" charset="0"/>
                <a:cs typeface="Times New Roman" pitchFamily="18" charset="0"/>
              </a:rPr>
              <a:t> OF THE EUROPEAN PARLIAMENT AND OF THE COUNCIL OF 6 SEPTEMBER 2006 ON BATTERIES AND ACCUMULATORS AND WASTE BATTERIES AND ACCUMULATORS</a:t>
            </a: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DIRECTIVE 2010/75/EU OF THE EUROPEAN PARLIAMENT AND THE COUNCIL ON INDUSTRIAL EMISSIONS (</a:t>
            </a:r>
            <a:r>
              <a:rPr lang="en-US" sz="1800" u="sng" dirty="0" smtClean="0">
                <a:latin typeface="Times New Roman" pitchFamily="18" charset="0"/>
                <a:cs typeface="Times New Roman" pitchFamily="18" charset="0"/>
                <a:hlinkClick r:id="rId5"/>
              </a:rPr>
              <a:t>THE INDUSTRIAL EMISSIONS DIRECTIVE OR IED</a:t>
            </a:r>
            <a:r>
              <a:rPr lang="en-US" sz="1800" u="sng" dirty="0" smtClean="0">
                <a:latin typeface="Times New Roman" pitchFamily="18" charset="0"/>
                <a:cs typeface="Times New Roman" pitchFamily="18" charset="0"/>
              </a:rPr>
              <a:t>)</a:t>
            </a:r>
            <a:br>
              <a:rPr lang="en-US" sz="1800" u="sng" dirty="0" smtClean="0">
                <a:latin typeface="Times New Roman" pitchFamily="18" charset="0"/>
                <a:cs typeface="Times New Roman" pitchFamily="18" charset="0"/>
              </a:rPr>
            </a:br>
            <a:r>
              <a:rPr lang="en-US" sz="1800" u="sng" dirty="0" smtClean="0">
                <a:latin typeface="Times New Roman" pitchFamily="18" charset="0"/>
                <a:cs typeface="Times New Roman" pitchFamily="18" charset="0"/>
              </a:rPr>
              <a:t>D</a:t>
            </a:r>
            <a:r>
              <a:rPr lang="en-GB" sz="1800" dirty="0" smtClean="0"/>
              <a:t>IRECTIVE 2012/19/EU OF THE EUROPEAN PARLIAMENT AND OF THE COUNCIL</a:t>
            </a:r>
            <a:br>
              <a:rPr lang="en-GB" sz="1800" dirty="0" smtClean="0"/>
            </a:br>
            <a:r>
              <a:rPr lang="en-GB" sz="1800" dirty="0" smtClean="0"/>
              <a:t>OF 4 JULY 2012</a:t>
            </a:r>
            <a:br>
              <a:rPr lang="en-GB" sz="1800" dirty="0" smtClean="0"/>
            </a:br>
            <a:r>
              <a:rPr lang="en-GB" sz="1800" dirty="0" smtClean="0"/>
              <a:t>ON WASTE ELECTRICAL AND ELECTRONIC EQUIPMENT (WEEE)</a:t>
            </a:r>
            <a:r>
              <a:rPr lang="en-GB" sz="1800" b="1" dirty="0" smtClean="0"/>
              <a:t/>
            </a:r>
            <a:br>
              <a:rPr lang="en-GB" sz="1800" b="1" dirty="0" smtClean="0"/>
            </a:br>
            <a:endParaRPr lang="en-GB" sz="1800" b="1"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647</Words>
  <Application>Microsoft Office PowerPoint</Application>
  <PresentationFormat>On-screen Show (4:3)</PresentationFormat>
  <Paragraphs>67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Professor Zoran Sapuric, PhD University American College, Skopje, Macedonia,   ACTIVITIES FOР ADOPTION OF INTEGRATED PRODUCT POLICY IN MACEDONIA: FOCUS ON THE ENVIRONMENT </vt:lpstr>
      <vt:lpstr>ABSTRACT Integrated Product Policy(IPP) is relatively a new policy. This fact provokes a significant interest. One of the main points of this policy is to minimize negative environmental effects of products. All products produce less or more environmental degradation in all  phases of products life-cycle, during theirs design, preparation, production, assembling, packaging, transport, distribution,  storing,  selling, using, and  waste management. Very often the products life - cycle is  complicated and  long  and  produces, involving   the number of participants. European Union, as one of the world leaders in many sectors of environment is dedicated to improve the environment as one of the crucial elements of quality of life of its citizens. It is important to emphases that even for the EU,  IPP is in an early stage. The EU adopts strategic and planning documents and legal regulation that treats this policy, connecting  many  spheres,  besides the others the most important are spheres of economy, particularly industry, consumers and environment. The quantities of products has been growing permanently and this increases  the importance of IPP. </vt:lpstr>
      <vt:lpstr>The Republic of  Macedonia, as a member with candidate staus for full membership of the EU since 2005, has the  obligations to transpose and implement the EU strategies, plans and other documents, standards, practices and as weel, the legal regulations. In the process of transposing Macedonia has some positive results, but the problems appear with its practical implementation. The expecting start  of negotiations between Macedonia and EU in all 35 chapters will guarantee the improvement of  existing situations. In the field of IPP Macedonia is in a very early phases. There are adopted some strategies and other documents that partially  consider this policy, but there are only few legal acts and other documents that cover it on an integral manner.  In the future there is a need of stronger activities from all involved stake holders such, as industry and all business sector, central and local government institutions, science, non governmental sector and other stakeholders. The complex  of IPP requires this. The main goal of this research is to analyze the situation in the field of  IPP and to compare it with the conditions in the EU. Also the research aims to provokes further researches and to give some recommendations for the further actions.  </vt:lpstr>
      <vt:lpstr>Methodology  Within the activities that has made in the preparation, there were analyze the present situation in the regulation of Macedonia and compared with the regulation in the European Union. Also there were analyzed strategic and planning documents of  Macedonia.  The current situation in the industrial and other sectors related with the industry. </vt:lpstr>
      <vt:lpstr>Integrated Product Policy(IPP) is relatively a new policy. This fact provokes a significant interest. One of the main points of this policy is to minimize negative environmental effects of products. All products produce less or more environmental degradation in all  phases of products life-cycle, during theirs design, preparation, production, assembling, packaging, transport, distribution,  storing,  selling, using, and  waste management. Very often the products life - cycle is  complicated and  long  and  produces, involving   the number of participants. European Union, as one of the world leaders in many sectors of environment is dedicated to improve the environment as one of the crucial elements of quality of life of its citizens. It is important to emphases that even for the EU,  IPP is in an early stage.</vt:lpstr>
      <vt:lpstr>MACEDONIA  Main Strategic documents  Industrial Strategy of Macedonia 2018-2027 Sustainable Development Strategy of Macedonia Strategy of investments  Strategy of Development of Energy Strategy of Energy Efficiency Strategy of  Waste managent   </vt:lpstr>
      <vt:lpstr>Slide 7</vt:lpstr>
      <vt:lpstr>European Union Strategies and Planning Documents   7th Environment Action Programme Single Market Strategy Digital Market Strategy  Thematic Strategy on the prevention and recycling of waste European Strategy for Plastics in a Circular Economy </vt:lpstr>
      <vt:lpstr> EU LEGAL FRAME  WASTE FRAMEWORK DIRECTIVE,  PACKAGING AND PACKAGING WASTE DIRECTIVE  REGULATION (EC) NO 1013/2006 OF THE EUROPEAN PARLIAMENT AND OF THE COUNCIL OF 14 JUNE 2006 ON SHIPMENTS OF WASTE.  DIRECTIVE 2012/19/EU OF THE EUROPEAN PARLIAMENT AND OF THE COUNCIL OF 4 JULY 2012 ON WASTE ELECTRICAL AND ELECTRONIC EQUIPMENT (WEEE). DIRECTIVE 2010/75/EU ON INDUSTRIAL EMISSIONS (INTEGRATED POLLUTION PREVENTION AND CONTROL) DIRECTIVES DIRECTIVE 2011/83/EU OF THE EUROPEAN PARLIAMENT AND OF THE COUNCIL OF 25 OCTOBER 2011 ON CONSUMER RIGHTS, DIRECTIVE 2006/66/EC OF THE EUROPEAN PARLIAMENT AND OF THE COUNCIL OF 6 SEPTEMBER 2006 ON BATTERIES AND ACCUMULATORS AND WASTE BATTERIES AND ACCUMULATORS DIRECTIVE 2010/75/EU OF THE EUROPEAN PARLIAMENT AND THE COUNCIL ON INDUSTRIAL EMISSIONS (THE INDUSTRIAL EMISSIONS DIRECTIVE OR IED) DIRECTIVE 2012/19/EU OF THE EUROPEAN PARLIAMENT AND OF THE COUNCIL OF 4 JULY 2012 ON WASTE ELECTRICAL AND ELECTRONIC EQUIPMENT (WEEE) </vt:lpstr>
      <vt:lpstr>INTEGRATED PRODUCT POLICY (IPP) is closely related with production and consumption and with all phases of products life from designing to end of products life and its waste treatment. Products has to be profitable but also there have to be related with environment and sustainable development. Environmentally friendly product means waste reduction or waste minimization, and product reuse and recover and recycling, related with energy efficiency,  Product are competitive and profitable but also related with other sectors. Macedonian industry is on the beginning of creating of green jobs . Technological research and development an important part of  industrial development.    Economic growth measuring by many methods such as : GDP, competitiveness, industrial and other business sectors growth,export.  </vt:lpstr>
      <vt:lpstr>The goals of industrial policy is increasing of productiveness , innovations and involving new technologies. Eco labeling and product safety for consumptions is and important elements of IPP. Main sectors of Macedonian industry : food manufacturing and production, low profitable industry such as textile sector and leather sector. Also other sector such as metal processing, furniture and wood sector.  Foreign investment in the production mainly auto motive industry, are supported with government subsidies  New Government Plan for economic growths stipulates subsidies for besides foreign investors also for domestic investors, and subsidies for investment in a new equipment and new technologies, competiveness, infrastructure creating a new jobs, involving and opening the new markets.   Some figure of the structure of Macedonian industry.  </vt:lpstr>
      <vt:lpstr>Slide 12</vt:lpstr>
      <vt:lpstr>Slide 13</vt:lpstr>
      <vt:lpstr>Conclusion On the basis of the mentioned  above  made  it can be concluded that in the Republic of Macedonia the implementation of the SDI is at the initial level, while the transposition is in a more advanced phase.  Based on the analysis, it can be seen that certain segments of SDIs have been transposed and implemented in the Republic of Macedonia. But what is missing and what should be the main focus in the future is an integrated approach in which the different segments of policies that regulate different areas will be viewed in an integrated way and complement each other, not as ever in each area separately, ie the existence of policies for themselves without their connection with the rest. Generally, based on the previously made analysis of the national legislation and strategic documents it can be said that in certain parts there is a harmonization of the national legislation with the law of the Union. However, the implementation of the legislation remains the main problem. Hereinafter, this paper outlines the main measures that should be taken in the future to implement the SDI concept.</vt:lpstr>
      <vt:lpstr>For the further and more effective implementation of IPP in the near future there is a need of activities that have to be done from all involved stake holders: central government, local government, business sector, non governmental sector, science and experts for further practical implantation of EU IPP regulations and standards. The expectations are that the process of EU integration in the near future will be accelerated and that will have the impacts of further building and development of IPP in Macedonia. 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zoran.shapurik</dc:creator>
  <cp:lastModifiedBy>zoran.shapurik</cp:lastModifiedBy>
  <cp:revision>51</cp:revision>
  <dcterms:created xsi:type="dcterms:W3CDTF">2018-11-02T13:25:04Z</dcterms:created>
  <dcterms:modified xsi:type="dcterms:W3CDTF">2018-11-03T00:26:15Z</dcterms:modified>
</cp:coreProperties>
</file>